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7" r:id="rId2"/>
    <p:sldId id="256" r:id="rId3"/>
    <p:sldId id="259" r:id="rId4"/>
    <p:sldId id="260" r:id="rId5"/>
    <p:sldId id="257" r:id="rId6"/>
    <p:sldId id="258"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2" r:id="rId28"/>
    <p:sldId id="283" r:id="rId29"/>
    <p:sldId id="284" r:id="rId30"/>
    <p:sldId id="285" r:id="rId31"/>
    <p:sldId id="286" r:id="rId32"/>
    <p:sldId id="287" r:id="rId33"/>
    <p:sldId id="288" r:id="rId34"/>
    <p:sldId id="289" r:id="rId35"/>
    <p:sldId id="295" r:id="rId36"/>
    <p:sldId id="296" r:id="rId37"/>
    <p:sldId id="297" r:id="rId38"/>
    <p:sldId id="298" r:id="rId39"/>
    <p:sldId id="290" r:id="rId40"/>
    <p:sldId id="291" r:id="rId41"/>
    <p:sldId id="292" r:id="rId42"/>
    <p:sldId id="293" r:id="rId43"/>
    <p:sldId id="294" r:id="rId44"/>
    <p:sldId id="299" r:id="rId45"/>
    <p:sldId id="300" r:id="rId46"/>
    <p:sldId id="301" r:id="rId47"/>
    <p:sldId id="304" r:id="rId48"/>
    <p:sldId id="302" r:id="rId49"/>
    <p:sldId id="303" r:id="rId50"/>
    <p:sldId id="305" r:id="rId51"/>
    <p:sldId id="306" r:id="rId5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2-10-03T11:29:58.733"/>
    </inkml:context>
    <inkml:brush xml:id="br0">
      <inkml:brushProperty name="width" value="0.05292" units="cm"/>
      <inkml:brushProperty name="height" value="0.05292" units="cm"/>
      <inkml:brushProperty name="color" value="#FF0000"/>
    </inkml:brush>
  </inkml:definitions>
  <inkml:trace contextRef="#ctx0" brushRef="#br0">10021 16024 0,'0'0'78,"0"49"-63,0 1-15,0 24 16,0-49-16,0 50 15,0-51-15,0 26 16,0-25-16,0 0 16,0 0-16,0-1 15,0 1-15,0 0 16,0-25-16,0 25 15,0 0-15,0-1 32,0 1-17,0 0 1,0 0-1,0 0 1,0-1 15,0-24-15,0 50-1,0-50 1,0 25 0,0 0-1,0-1 1,0 1-1,0 0-15</inkml:trace>
  <inkml:trace contextRef="#ctx0" brushRef="#br0" timeOffset="3191">10046 16942 0,'25'0'32,"0"0"-17,0 0-15,-1 0 16,-24 0-16,50 0 15,0 0-15,-50 0 16,24 0 46,1 0-62,0-25 16,-25 25 0,25 0-1,-25 0-15,25 0 31,-25-25-15,25 25 0,-1-25-1,-24 25-15,25-25 16,-25 1-1,0-1 1,25 25 0,-25-25-16,0 0 15,0 0-15,25 25 16,-25-49-1,0 49 1,0-25-16,0 0 16,0 0-1,0 1 1,0-1-16,0 25 15,0-25-15,0 0 16,0 25 0,0-25-16,0 1 15,0 24-15,0-25 16,0 0-1,0 0-15,0 25 16,0-25-16,0 0 16,0 1-1,-25 24-15,25 0 16,-25-50-1,0 50-15,1 0 16,-1 0 0,25 0-16,-50-25 15,25 25 1,0 0-16,25-25 15,-24 25 1,-1 0 0,0 0-1,-25-24 1,50 24-1,-24 0 79,-1 0-94,0 0 16,0 0-1,0 0-15,1 0 16,24 0-1,-50 0 1,50 0 0,-25 0 15,0 0-16,1 0 17,24 0-32,-25 0 15,25 0 1,-25 0-1,25 24 1,-25 1 15,0-25-15,25 25-16,0-25 15,0 25 17,0 0-17,0-1 16,0 1-31,0-25 32,0 50-32,0-50 31,0 25-16,25 0 32,0-25 125,0 0-157,0 0 110,-25 0-125,49 0 16,-49 0 171</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2-10-03T11:38:12.874"/>
    </inkml:context>
    <inkml:brush xml:id="br0">
      <inkml:brushProperty name="width" value="0.05292" units="cm"/>
      <inkml:brushProperty name="height" value="0.05292" units="cm"/>
      <inkml:brushProperty name="color" value="#00B050"/>
    </inkml:brush>
  </inkml:definitions>
  <inkml:trace contextRef="#ctx0" brushRef="#br0">9054 14883 0,'0'0'468,"0"0"234,0 25-686,25-25 0,-25 24-16,25 1 15,-1 0 16,1-25 157,0 0-173,-25 0-15,0 0 16,0-50-16,0 50 15,25-24-15,0 24 16,-1-50 0,1 50 202,-25 0-31,25 0-187,-25 0 16,0-25-16,0 25 15,0-25 1,25 1 156,0 24-172,0 0 15,-1 0 1,1 0 77,-25 0-77,50 0 0,-25 0-16,-1-50 15,-24 50 1,25-25-16,-25 0 15,25 25-15,-25 0 16,25-24-16,-25 24 125,25 0-110,-25 0 1,49 0-16,-49 0 156,25 0-140,-25 0-16,0 0 15,25-25 110,0 25-78,-25 0-32,24 0 126,1 0-126,25 0 17,-50-25-17,25 25 1,-25-25 15,24 25-15,1 0 77,0 0-46,0 0 109,-25 0 47,49 0-188,-24 0 17,0 25-1,-25-25 234,50 25-249,-50-25 93,24 0-94,-24 0-15,25 0 94,-25 25 62</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2-10-03T11:39:03.626"/>
    </inkml:context>
    <inkml:brush xml:id="br0">
      <inkml:brushProperty name="width" value="0.05292" units="cm"/>
      <inkml:brushProperty name="height" value="0.05292" units="cm"/>
      <inkml:brushProperty name="color" value="#00B050"/>
    </inkml:brush>
  </inkml:definitions>
  <inkml:trace contextRef="#ctx0" brushRef="#br0">7144 8136 0,'0'0'171,"0"25"-155,0 0-1,0-1 1,0 1 15,0 0-15,0 0-1,0-25 17,0 49-17,0-49-15,0 25 16,0 0-1,0 0 1,0 0 0,0-1-1,0 1 1,0 0-1,0-25-15,0 50 16,0-50 0,0 49-1,-25-24 297,25 0-296,0-25 15,-25 25 109,25-25-62,-24 0-62,-1 0 93,0 0-93,25 0-1,-25 0 1,0 0 0,25 0-1,-24-50 1,-1 50-1,0-50 1,0 50-16,25 0 16,-25 0-16,1-49 15,-1 49 1,0 0-1,-25-25 1,50 25 0,-24-25-1,-1 25 1,0 0-1,-25-25 1,50 25 0,-24-24 30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2-10-03T12:43:11.386"/>
    </inkml:context>
    <inkml:brush xml:id="br0">
      <inkml:brushProperty name="width" value="0.05292" units="cm"/>
      <inkml:brushProperty name="height" value="0.05292" units="cm"/>
      <inkml:brushProperty name="color" value="#FF0000"/>
    </inkml:brush>
  </inkml:definitions>
  <inkml:trace contextRef="#ctx0" brushRef="#br0">5383 14436 0,'25'-24'359,"-25"24"-328,25 0-31,-1 0 47,-24 0 140,0 24-172,0 1 1,25 25 0,0-25 15,-25-1 0,25-24 0,0 25 0,-25-25-15,24 25 15,-24 0 0,0 0-15,25-25 0,-25 24-1,0-24 1,25 25 31,0 0-16,-25 0 31,49 0-31,-49 49 297,0-49-297,50 0-31,-25 24 31</inkml:trace>
  <inkml:trace contextRef="#ctx0" brushRef="#br0" timeOffset="4130">17066 14536 0,'0'-25'249,"0"25"-233,-25 0 62,0 0 390,25 0-328,-24 0-124,-1 0-16,25 0 62,-50 25-15,50-25-16,-25 0-15,25 24-1,-24-24 17,-1 50-17,0-50 48,25 0-32,-25 0-16,25 25 1,-25-25 0,1 25 46,24-1-46,-25-24 108,25 25-61,-25-25-48,0 0 1,25 25 31,0-25-16,-25 25-15,25 0 46,0-25-31,0 24 156,0-24-171,-25 25-16,25 0 16,0-25-1,-24 25 1,24-25-1,0 25 63,0-1 250,-25 1-328,25-25 16,0 25-1</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612.54919" units="1/cm"/>
          <inkml:channelProperty channel="Y" name="resolution" value="2150.06567" units="1/cm"/>
          <inkml:channelProperty channel="T" name="resolution" value="1" units="1/dev"/>
        </inkml:channelProperties>
      </inkml:inkSource>
      <inkml:timestamp xml:id="ts0" timeString="2022-10-03T13:03:05.242"/>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C00000"/>
    </inkml:brush>
    <inkml:brush xml:id="br3">
      <inkml:brushProperty name="width" value="0.05292" units="cm"/>
      <inkml:brushProperty name="height" value="0.05292" units="cm"/>
      <inkml:brushProperty name="color" value="#00B050"/>
    </inkml:brush>
  </inkml:definitions>
  <inkml:trace contextRef="#ctx0" brushRef="#br0">15116 10159 0,'0'0'0,"0"0"0,0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0,114-61 0,-114 61 0,0 0 0,0 0 0,0 0 0,0 0 0,0 0 0,0 0 0,0 0 0,0 0 0,0 0 0,0 0 0,0 0 0,0 0 0,0 0 0,0 0 0,14-26 0,-14 26 0,13-24 0,-13 24 0,0 0 0,0 0 0,0 0 0,0 0 0,0 0 0,0 0 0,0 0 0,0 0 0,0 0 0,0 0 0,0 0 0,0 0 0,12-12 0,-12 12 0,0 0 0,0 0 0,0 0 0,0 0 0,0 0 0,0 0 0,0 0 0,0 0 0,0 0 0,0 0 0,0 0 0,0-12 0,0 12 0,0 0 0,0 0 0,0 0 0,0 0 0,0 0 0,0 0 0,0 0 0,0 0 0,0 0 0,0 0 0,0 0 0,0 0 0,0 0 0,0 0 0,0 0 0,0 0 0,0 0 0,0 0 0,0 0 0,0 0 0,0 0 0,-12 12 0,12-12 0,0 0 0,0 0 0,0 0 0,0 0 0,0 0 0,0 0 0,0 0 0,0 0 0,-13 36 0,13-36 0,0 0 0,0 0 0,0 0 0,0 0 0,0 0 0,0 0 0,0 0 0,-14 51 0,14-51 0,0 0 0,0 0 0,0 0 0,0 0 0,0 0 0,0 0 0,-13 50 0,13-50 0,0 0 0,0 0 0,0 0 0,0 0 0,0 0 0,11 63 0,-11-63 0,0 0 0,0 0 0,0 0 0,0 0 0,11 49 0,-11-49 0,0 0 0,0 0 0,0 0 0,13 51 0,-13-51 0,0 0 0,0 0 0,10 75 0,-10-75 0,0 0 0,0 0 0,0 0 0</inkml:trace>
  <inkml:trace contextRef="#ctx0" brushRef="#br0" timeOffset="1464">12685 11231 0,'0'0'0,"0"0"0,0 0 0,0 0 0,0 0 0,0 0 0,0 0 0,0 0 0,0 0 0,0 0 0,0 0 0,0 0 0,0 0 0,0 0 0,0 0 0,0 0 0,0 0 0,0 0 0,0 0 0,0 0 0,0 0 0,0 0 0,0 0 0,0 0 0,0 0 0,151 2 0,-151-2 0,0 0 0,0 0 0,0 0 0</inkml:trace>
  <inkml:trace contextRef="#ctx0" brushRef="#br0" timeOffset="1858">13091 11086 0,'0'0'16,"0"0"-1,0 0 17,0 0-17,-28 137 16,14-87-15,0 12 15,12 39-15,2-101 15</inkml:trace>
  <inkml:trace contextRef="#ctx0" brushRef="#br0" timeOffset="9129">8049 12080 0,'0'0'0,"0"0"0,0 0 0,0 0 0,0 0 0,0 0 0,0 0 0,0 0 0,0 0 0,0 0 0,0 0 0,0 0 0,0 0 0,0 0 0,0 0 0,0 0 0,-2 111 0,2-111 0,0 0 0,0 0 0,0 0 0,-1 25 0,1-25 0,0 0 0,0 0 0,-2 63 0,2-63 0,0 0 0,0 0 0,0 0 0</inkml:trace>
  <inkml:trace contextRef="#ctx0" brushRef="#br0" timeOffset="10073">8059 11479 0,'0'0'0,"0"0"0,0 0 0,0 0 0,0 0 0,0 0 0,0 0 0,0 0 0,0 0 0,0 0 0,0 0 0,0 0 0,0 0 0,-2 138 0,2-138 0,-1 25 0,1 12 0,0-37 0,0 0 0,0 0 0,0 0 0</inkml:trace>
  <inkml:trace contextRef="#ctx0" brushRef="#br0" timeOffset="10894">8121 10880 0,'0'0'0,"0"0"0,0 0 0,0 0 0,0 0 0,0 0 0,0 0 0,0 0 0,0 0 0,0 0 0,0 0 0,0 0 0,0 0 0,0 0 0,0 0 0,0 0 0,48 100 0,-48-100 0,0 0 0,0 0 0,0 0 0</inkml:trace>
  <inkml:trace contextRef="#ctx0" brushRef="#br0" timeOffset="13009">7239 9618 0,'0'0'0,"0"0"0,0 0 0,0 0 0,0 0 0,0 0 0,0 0 0,0 0 0,0 0 0,0 0 0,0 0 0,0 0 0,0 0 0,0 0 0,0 0 0,0 0 0,0 0 0,0 0 0,0 0 0,0 0 0,0 0 0,0 0 0,0 0 0,0 0 0,0 0 0,0 0 0,0 0 0,0 0 0,0 0 0,0 0 0,0 0 0,100 1 0,-100-1 0,0 0 0,0 0 0,0 0 0,0 0 0,37 13 0,-37-13 0,0 0 0,0 0 0,0 0 0,39 13 0,-39-13 0,0 0 0,0 0 0,74 25 0,-74-25 0,0 0 0,0 0 0,0 0 0</inkml:trace>
  <inkml:trace contextRef="#ctx0" brushRef="#br0" timeOffset="14217">7696 9372 0,'0'0'0,"0"0"0,0 0 0,0 0 0,0 0 0,0 0 0,0 0 0,0 0 0,0 0 0,0 0 0,-2 114 0,1-77 0,1-37 0,0 0 0,0 0 0,0 0 0,0 0 0,0 0 0,0 0 0,0 0 0,0 0 0,0 0 0,0 0 0,-13 24 0,13-24 0,0 0 0,0 0 0,0 0 0,0 0 0,0 0 0,0 0 0,0 0 0,0 0 0,0 0 0,-1 26 0,1-26 0,0 0 0,0 0 0,0 0 0,0 0 0,0 0 0,0 0 0,0 0 0,0 0 0,0 0 0,0 0 0,0 0 0,0 0 0,0 0 0,0 0 0,0 0 0,0 0 0,0 0 0,0 0 0,0 0 0,0 0 0,0 0 0,0 0 0,0 0 0,0 0 0,0 0 0,39 0 0,-39 0 0,0 0 0,0 0 0,0 0 0,0 0 0,0 0 0,25 1 0,-25-1 0,0 0 0,0 0 0,0 0 0,0 0 0,37 0 0,-37 0 0,0 0 0,0 0 0,0 0 0,50 13 0,-50-13 0,0 0 0,0 0 0,25 25 0,-25-25 0,0 0 0,25 25 0,-25-25 0,11 51 0,-24-13 31,-14-2-15,2 15 15,-25-27-15,11 0 15,12-11-15,-21-14 15,22 1-16,-24-1 17,50 1-17</inkml:trace>
  <inkml:trace contextRef="#ctx0" brushRef="#br0" timeOffset="14589">7694 9472 0,'0'0'0,"0"0"0,0 0 0,0 0 0,0 0 0,0 0 0,0 0 0,0 0 0,0 0 0,0 0 0,0 0 0,102-99 0,-102 99 0,0 0 0,0 0 0,0 0 0,0 0 0,63 14 0,-63-14 0,0 0 0,0 0 0,0 0 0,50 26 0,-50-26 0,0 0 0,0 0 0,87 63 0,-87-63 0,0 0 0,0 0 0,0 0 0</inkml:trace>
  <inkml:trace contextRef="#ctx0" brushRef="#br0" timeOffset="16912">8147 9478 0,'0'0'0,"0"0"0,0 0 0,0 0 0,0 0 0,0 0 0,0 0 0,0 0 0,0 0 0,0 0 0,0 0 0,0 0 0,0 0 0,35 138 0,-35-138 0,10 63 0,-10-14 0,0-49 0,0 0 0,0 0 0,0 0 0,0 0 0,0 0 0,0 0 0,0 0 0,0 0 0,0 0 0,0 0 0,0 0 0,0 0 0,0 0 0,0 0 0,-1 26 0,1-26 0,0 0 0,0 0 0,0 0 0,0 0 0,0 0 0,0 0 0,0 0 0,0 0 0,0 0 0,0 0 0,0 0 0,0 0 0,0 0 0,0 13 0,0-13 0,0 0 0,0 0 0,0 0 0,0 0 0,0 0 0,0 0 0,0 0 0,0 0 0,0 0 0,0 0 0,0 0 0,0 0 0,1-25 0,-1 25 0,0 0 0,0 0 0,0 0 0,0 0 0,0 0 0,0 0 0,0 0 0,0 0 0,0 0 0,0 0 0,0 0 0,0-50 0,0 50 0,0 0 0,0 0 0,0 0 0,0 0 0,0 0 0,0 0 0,0 0 0,0 0 0,0 0 0,0 0 0,2-76 0,-2 76 0,0 0 0,0 0 0,0 0 0,0 0 0,0 0 0,0 0 0,0 0 0,0 0 0,0 0 0,1-75 0,-1 75 0,0 0 0,0 0 0,0 0 0,0 0 0,0 0 0,0 0 0,0 0 0,0 0 0,3-75 0,-3 75 0,0 0 0,0 0 0,0 0 0,0 0 0,0 0 0,0 0 0,0 0 0,1-62 0,-1 62 0,0 0 0,0 0 0,0 0 0,0 0 0,0 0 0,0 0 0,1-51 0,-1 51 0,0 0 0,0 0 0,0 0 0,0 0 0,0 0 0,12-37 0,-12 37 0,0 0 0,0 0 0,0 0 0,0 0 0,26-24 0,-26 24 0,0 0 0,0 0 0,0 0 0,51-13 0,-51 13 0,0 0 0,0 0 0,74 2 0,-74-2 0,0 0 0,89 0 0,-89 0 0,88 1 0,-14 0 16,-24 12 15,-12 25-15,-38-38 15</inkml:trace>
  <inkml:trace contextRef="#ctx0" brushRef="#br0" timeOffset="17701">8398 9481 0,'0'0'0,"0"0"0,0 0 0,0 0 0,0 0 0,0 0 0,0 0 0,0 0 0,0 0 0,0 0 0,0 0 0,0 0 0,0 0 0,0 0 0,0 0 0,0 0 0,0 0 0,0 0 0,0 0 0,0 0 0,0 0 0,0 0 0,0 0 0,0 0 0,0 0 0,0 0 0,0 0 0,0 0 0,0 0 0,0 0 0,0 0 0,0 0 0,0 0 0,0 0 0,0 0 0,0 0 0,0 0 0,0 0 0,0 0 0,0 0 0,0 0 0,0 0 0,0 0 0,0 0 0,0 0 0,0 0 0,0 0 0,0 0 0,0 0 0,35 138 0,-35-138 0,0 0 0,0 0 0,0 0 0,0 0 0,0 0 0,0 0 0,0 0 0,0 0 0,0 0 0,0 0 0,-26 37 0,26-37 0,0 0 0,0 0 0,0 0 0,0 0 0,0 0 0,0 0 0,0 0 0,0 0 0,0 0 0,-14 38 0,14-38 0,0 0 0,0 0 0,0 0 0,0 12 0,0-12 0,0 0 0,0 0 0,0 0 0,0 0 0,0 0 0,0 0 0,0 0 0,26 13 0,-26-13 0,0 0 0,0 0 0,0 0 0,0 0 0,0 0 0,0 0 0,25 0 0,-25 0 0,0 0 0,0 0 0,0 0 0,0 0 0,0 0 0,38-12 0,-38 12 0,0 0 0,0 0 0,0 0 0,0 0 0,51-13 0,-51 13 0,0 0 0,0 0 0,0 0 0,24 14 0,-24-14 0,0 0 0,0 0 0,37 76 0,-37-76 0,0 0 0,0 0 0,0 0 0</inkml:trace>
  <inkml:trace contextRef="#ctx0" brushRef="#br0" timeOffset="18514">7785 9975 0,'0'0'0,"0"0"0,0 0 0,0 0 0,0 0 0,0 0 0,0 0 0,0 0 0,0 0 0,0 0 0,163 2 0,-61-1 0,-102-1 0,0 0 0,100 1 0,-100-1 0,100 1 0,-38 0 31,15 0-15,-77-1-1</inkml:trace>
  <inkml:trace contextRef="#ctx0" brushRef="#br0" timeOffset="19466">7983 10127 0,'0'0'0,"0"0"0,0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0,102-37 0,-102 37 0,0 0 0,0 0 0,0 0 0,0 0 0,0 0 0,0 0 0,0 0 0,0 0 0,0 0 0,0 0 0,0 0 0,0 0 0,0 0 0,0 0 0,0 0 0,11 63 0,-11-63 0,0 0 0,0 0 0,0 0 0,0 0 0,0 0 0,0 0 0,0 0 0,0 0 0,0 0 0,0 0 0,0 0 0,0 0 0,0 0 0,0 0 0,-1 63 0,1-63 0,0 0 0,0 0 0,0 0 0,0 0 0,0 0 0,0 0 0,0 0 0,0 0 0,0 0 0,0 0 0,0 0 0,0 0 0,0 0 0,-27 74 0,27-74 0,0 0 0,0 0 0,0 0 0,0 0 0,0 0 0,0 0 0,0 0 0,0 0 0,0 0 0,0 0 0,0 0 0,0 0 0,-38 63 0,38-63 0,0 0 0,0 0 0,0 0 0,0 0 0,0 0 0,0 0 0,0 0 0,0 0 0,-51 36 0,51-36 0,0 0 0,0 0 0,0 0 0,0 0 0,0 0 0,0 0 0,0 0 0,0 0 0,0 0 0,0 0 0,-50 12 0,50-12 0,0 0 0,0 0 0,0 0 0,0 0 0,0 0 0,0 0 0,0 0 0,0 0 0,0 0 0,-26 0 0,26 0 0,0 0 0,0 0 0,0 0 0,0 0 0,0 0 0,0 0 0,0 0 0,0 0 0,-12-37 0,12 37 0,0 0 0,0 0 0,0 0 0,0 0 0,0 0 0,0 0 0,0 0 0,26-38 0,-26 38 0,0 0 0,0 0 0,0 0 0,0 0 0,0 0 0,0 0 0,26-25 0,-26 25 0,0 0 0,0 0 0,0 0 0,0 0 0,0 0 0,51-24 0,-51 24 0,0 0 0,0 0 0,0 0 0,0 0 0,37 13 0,-37-13 0,0 0 0,0 0 0,0 0 0,50 26 0,-50-26 0,0 0 0,0 0 0,49 26 0,-49-26 0,0 0 0,50 25 0,-50-25 0,100 14 0,-100-14 31</inkml:trace>
  <inkml:trace contextRef="#ctx0" brushRef="#br0" timeOffset="24509">10026 13801 0,'0'0'0,"0"0"0,0 0 0,0 0 0,0 0 0,0 0 0,0 0 0,0 0 0,0 0 0,0 0 0,0 0 0,0 0 0,0 0 0,0 0 0,0 0 0,0 0 0,0 0 0,0 0 0,0 0 0,0 0 0,0 0 0,0 0 0,0 0 0,0 0 0,0 0 0,0 0 0,0 0 0,0 0 0,0 0 0,0 0 0,0 0 0,0 0 0,0 0 0,0 0 0,0 0 0,0 0 0,0 0 0,137 2 0,-137-2 0,0 0 0,0 0 0,0 0 0,37 0 0,-37 0 0,0 0 0,0 0 0,76 2 0,-76-2 0,0 0 0,0 0 0,0 0 0</inkml:trace>
  <inkml:trace contextRef="#ctx0" brushRef="#br0" timeOffset="26320">10585 13408 0,'0'0'0,"0"0"0,0 0 0,0 0 0,0 0 0,0 0 0,0 0 0,0 0 0,0 0 0,0 0 0,0 0 0,0 0 0,0 0 0,-54 112 0,54-112 0,-37 75 0,10-27 0,27-48 0,0 0 0,0 0 0,0 0 0,0 0 0,0 0 0,0 0 0,0 0 0,0 0 0,0 0 0,0 0 0,-26 38 0,26-38 0,0 0 0,0 0 0,0 0 0,0 0 0,0 0 0,0 0 0,0 0 0,0 0 0,0 0 0,0 13 0,0-13 0,0 0 0,0 0 0,0 0 0,0 0 0,0 0 0,0 0 0,0 0 0,0 0 0,26-25 0,-26 25 0,0 0 0,0 0 0,0 0 0,0 0 0,0 0 0,0 0 0,0 0 0,26-25 0,-26 25 0,0 0 0,0 0 0,0 0 0,0 0 0,0 0 0,0 0 0,38-25 0,-38 25 0,0 0 0,0 0 0,0 0 0,0 0 0,0 0 0,38-11 0,-38 11 0,0 0 0,0 0 0,0 0 0,0 0 0,24 13 0,-24-13 0,0 0 0,0 0 0,0 0 0,25 25 0,-25-25 0,0 0 0,0 0 0,12 38 0,-12-38 0,0 0 0,0 49 0,0-49 0,-15 50 0,-11 0 16,0-12 15,2-14-15,-3-12-1,3-12 17,-14-1-17,-12 0 16,11 1 1,15 0-17,12 0 1,12 0 15</inkml:trace>
  <inkml:trace contextRef="#ctx0" brushRef="#br0" timeOffset="26762">10535 13407 0,'0'0'0,"0"0"0,0 0 0,0 0 0,0 0 0,0 0 0,0 0 0,0 0 0,0 0 0,0 0 0,0 0 0,0 0 0,0 0 0,0 0 0,0 0 0,0 0 0,0 0 0,0 0 0,126 2 0,-126-2 0,0 0 0,0 0 0,0 0 0,0 0 0,62 0 0,-62 0 0,0 0 0,0 0 0,0 0 0,49 13 0,-49-13 0,0 0 0,0 0 0,63 39 0,-63-39 0,0 0 0,0 0 0,0 0 0</inkml:trace>
  <inkml:trace contextRef="#ctx0" brushRef="#br0" timeOffset="28109">10983 13512 0,'0'0'0,"0"0"0,0 0 0,0 0 0,0 0 0,0 0 0,38 126 0,-28-39 0,-10-87 0,0 0 0,-1 75 0,1-75 0,11 75 0,0-12 16,1-26 15,0-25-15,1-24 15,0-37-16,2-26 17,-1-12-17,-13-14 16,1 27-15,12-1 15,12 25-15,12 26 15,12 0-15,13 24 15,13 2-16,-1-2 17,0 0-17,-1 1 16,-23 1-15,-13-2 15,-12 0-15,-26 0 15</inkml:trace>
  <inkml:trace contextRef="#ctx0" brushRef="#br0" timeOffset="28968">11385 13566 0,'0'0'0,"0"0"0,0 0 0,0 0 0,0 0 0,0 0 0,0 0 0,0 0 0,0 0 0,0 0 0,0 0 0,0 0 0,0 0 0,0 0 0,0 0 0,0 0 0,0 0 0,0 0 0,0 0 0,0 0 0,0 0 0,0 0 0,0 0 0,0 0 0,0 0 0,0 0 0,0 0 0,0 0 0,0 0 0,126 39 0,-126-39 0,0 0 0,0 0 0,0 0 0,0 0 0,0 0 0,0 0 0,0 0 0,0 0 0,0 0 0,0 0 0,23 63 0,-23-63 0,0 0 0,0 0 0,0 0 0,0 0 0,0 0 0,0 0 0,0 0 0,0 0 0,0 0 0,-26 62 0,26-62 0,0 0 0,0 0 0,0 0 0,0 0 0,0 0 0,0 0 0,0 0 0,0 0 0,-26 63 0,26-63 0,0 0 0,0 0 0,0 0 0,0 0 0,0 0 0,0 0 0,0 0 0,-27 37 0,27-37 0,0 0 0,0 0 0,0 0 0,0 0 0,0 0 0,0 0 0,-25 24 0,25-24 0,0 0 0,0 0 0,0 0 0,0 0 0,0 12 0,0-12 0,0 0 0,0 0 0,0 0 0,0 0 0,0 0 0,0 0 0,0 0 0,0 0 0,0 0 0,0 0 0,0 0 0,0 0 0,0 0 0,25 2 0,-25-2 0,0 0 0,25 12 0,-25-12 0,50 13 0,0 0 15,-13 0 16,0-13-15,-37 0 15,-24 0-15,24 0 15</inkml:trace>
  <inkml:trace contextRef="#ctx0" brushRef="#br0" timeOffset="29805">10521 14107 0,'0'0'0,"0"0"0,0 0 0,0 0 0,0 0 0,0 0 0,0 0 0,0 0 0,0 0 0,0 0 0,0 0 0,0 0 0,0 0 0,0 0 0,0 0 0,0 0 0,126 1 0,-126-1 0,0 0 0,0 0 0,101 1 0,-101-1 0,0 0 0,112 1 0,-112-1 0,126 2 0,0-1 31,-1 1-16,1-1 17,-26 0-17,-24 0 16,-14 0-15,13 0 15,-75-1-15</inkml:trace>
  <inkml:trace contextRef="#ctx0" brushRef="#br0" timeOffset="30990">10970 14312 0,'0'0'0,"0"0"0,0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0,113-12 0,-113 12 0,0 0 0,0 0 0,0 0 0,49 38 0,-49-38 0,0 0 0,0 0 0,36 75 0,-36-75 0,0 0 0,11 101 0,-11-101 0,-15 112 0,-37 12 31,0-37-15,1-37 15,0-38-15,26-38 15,27-11-15,11-13 15,12 13-16,26 13 17,-13 24-17,-1 25 16,13 1-15,-13-1 15,0 0-15,0-11 15,-11-14-15,-1-25 15,-25 25-16</inkml:trace>
  <inkml:trace contextRef="#ctx0" brushRef="#br0" timeOffset="32616">11925 14222 0,'0'0'0,"0"0"0,0 0 0,0 0 0,0 0 0,0 0 0,0 0 0,0 0 0,0 0 0,0 0 0,28-149 0,12 75 0,-40 74 0,0 0 0,50-63 0,-50 63 0,52-36 0,-2 36 32,0 0-17,0 26 16,12 12-15,-25-13 15,0 2-15,1-15 15,-1-24-15,13-13 15,2-25-16,-14 2 17,2-15-17,-40 63 1</inkml:trace>
  <inkml:trace contextRef="#ctx0" brushRef="#br0" timeOffset="33197">12024 14323 0,'0'0'0,"0"0"0,0 0 0,0 0 0,0 0 0,39-99 0,-39 99 0,0 0 0,38-37 0,-38 37 0,51 0 0,12 1 0,-63-1 0,0 0 0,0 0 0,0 0 0,0 0 0,61 51 0,-61-51 0,0 0 0,0 0 0,0 0 0,62 50 0,-62-50 0,0 0 0,0 0 0,50 51 0,-50-51 0,0 0 0,36 51 0,-36-51 0,37 12 0,1-36 31,26-26-15,0-24 15,39-49-16,-103 123 17</inkml:trace>
  <inkml:trace contextRef="#ctx0" brushRef="#br0" timeOffset="37308">13136 13886 0,'0'0'0,"0"0"0,0 0 0,0 0 0,0 0 0,0 0 0,0 0 0,0 0 0,0 0 0,0 0 0,0 0 0,99 52 0,-99-52 0,0 0 0,0 0 0,0 0 0,0 0 0,39 0 0,-39 0 0,0 0 0,0 0 0,0 0 0,48 1 0,-48-1 0,0 0 0,0 0 0,64 0 0,-64 0 0,0 0 0,0 0 0,0 0 0</inkml:trace>
  <inkml:trace contextRef="#ctx0" brushRef="#br0" timeOffset="38469">13591 13742 0,'0'0'0,"0"0"0,0 0 0,0 0 0,0 0 0,0 0 0,0 0 0,0 0 0,0 0 0,0 0 0,0 0 0,0 0 0,0 0 0,0 0 0,0 0 0,0 0 0,0 0 0,0 0 0,0 0 0,0 0 0,0 0 0,0 0 0,0 0 0,0 0 0,0 0 0,0 0 0,0 0 0,0 0 0,0 0 0,0 0 0,0 0 0,0 0 0,0 0 0,0 0 0,0 0 0,0 0 0,126-62 0,-126 62 0,0 0 0,0 0 0,0 0 0,0 0 0,0 0 0,0 0 0,0 0 0,0 0 0,0 0 0,0 0 0,0 0 0,12 50 0,-12-50 0,0 0 0,0 0 0,0 0 0,0 0 0,0 0 0,0 0 0,0 0 0,0 0 0,0 0 0,0 0 0,-1 75 0,1-75 0,0 0 0,0 0 0,0 0 0,0 0 0,0 0 0,0 0 0,0 0 0,0 0 0,0 0 0,-27 63 0,27-63 0,0 0 0,0 0 0,0 0 0,-27 49 0,27-49 0,0 0 0,0 0 0,0 0 0,0 0 0,0 0 0,0 0 0,0 0 0,-25 24 0,25-24 0,0 0 0,0 0 0,0 0 0,0 0 0,0 0 0,0 0 0,0 0 0,0 0 0,0 0 0,0 0 0,0 0 0,0 0 0,0 0 0,25-12 0,-25 12 0,0 0 0,0 0 0,0 0 0,0 0 0,39-12 0,-39 12 0,0 0 0,0 0 0,0 0 0,50 1 0,-50-1 0,0 0 0,0 0 0,37 1 0,-37-1 0,0 0 0,37 38 0,-37-38 0,12 62 0,-27 12 31,-11 1-15,-25-13 15,0-25-15,0-25 15,-12 0-15,14-25 15,11 0-16,14 1 17,24-1-17,0 13 16</inkml:trace>
  <inkml:trace contextRef="#ctx0" brushRef="#br0" timeOffset="39306">13932 14245 0,'0'0'0,"0"0"0,0 0 0,0 0 0,0 0 0,0 0 0,0 0 0,-15 163 0,15-163 0,0 0 0,-27 87 0,27-87 0,-27 86 0,1-37 15,13-36 17,13-13-17</inkml:trace>
  <inkml:trace contextRef="#ctx0" brushRef="#br0" timeOffset="40283">14344 13701 0,'0'0'0,"0"0"0,0 0 0,0 0 0,0 0 0,0 0 0,0 0 0,0 0 0,-39 124 0,39-124 0,-15 49 0,28-11 0,-13-38 0,0 0 0,0 0 0,0 0 0,23 25 0,-23-25 0,0 0 0,0 0 0,39 25 0,-39-25 0,0 0 0,49 25 0,-49-25 0,37 51 0,-14 12 31,-24 0-15,-26-15 15,-10-22-15,-14-14 15,14-13-15,0-24 15,13-26-16,1-74 17,23 125-17,55-249 16,-55 224-15,1 17 15,-1 4-15,13-21 15,13 1-15,24-2-1,13 15 16,-1 24-15,0 13 15,13 12-15,-75-38 15</inkml:trace>
  <inkml:trace contextRef="#ctx0" brushRef="#br0" timeOffset="41026">14746 13655 0,'0'0'0,"0"0"0,0 0 0,0 0 0,0 0 0,0 0 0,0 0 0,0 0 0,0 0 0,0 0 0,0 0 0,0 0 0,0 0 0,0 0 0,0 0 0,-52 149 0,63-87 0,-11-62 0,0 0 0,0 0 0,0 0 0,0 0 0,0 0 0,0 0 0,0 0 0,0 0 0,0 0 0,0 0 0,0 0 0,0 0 0,23 50 0,-23-50 0,0 0 0,0 0 0,0 0 0,0 0 0,0 0 0,0 0 0,0 0 0,0 0 0,0 0 0,0 0 0,0 0 0,25 25 0,-25-25 0,0 0 0,0 0 0,0 0 0,0 0 0,0 0 0,0 0 0,0 0 0,0 0 0,0 0 0,0 0 0,38 0 0,-38 0 0,0 0 0,0 0 0,0 0 0,0 0 0,0 0 0,0 0 0,0 0 0,0 0 0,0 0 0,37-24 0,-37 24 0,0 0 0,0 0 0,0 0 0,0 0 0,0 0 0,0 0 0,0 0 0,0 0 0,27-49 0,-27 49 0,0 0 0,0 0 0,0 0 0,0 0 0,0 0 0,0 0 0,0 0 0,27-50 0,-27 50 0,0 0 0,0 0 0,0 0 0,0 0 0,0 0 0,0 0 0,13-37 0,-13 37 0,0 0 0,0 0 0,0 0 0,0 0 0,0 0 0,0-25 0,0 25 0,0 0 0,0 0 0,0 0 0,0 0 0,0 0 0,0 0 0,0 0 0,0 0 0,0 0 0,-13 25 0,13-25 0,0 0 0,0 0 0,-14 49 0,14-49 0,0 0 0,-13 75 0,13-75 0,-15 100 0,13 0 16,0 0 15,14-25-15,-13-25 15,-13-25-15,14-25 15</inkml:trace>
  <inkml:trace contextRef="#ctx0" brushRef="#br0" timeOffset="42258">14436 14151 0,'0'0'0,"0"0"0,0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0,-90 99 0,90-99 0,0 0 0,0 0 0,0 0 0,0 0 0,0 0 0,0 0 0,0 0 0,0 0 0,0 0 0,0 0 0,0 0 0,0 0 0,0 0 0,0 0 0,0 0 0,0 0 0,0 0 0,0 0 0,0 0 0,0 0 0,0 0 0,0 0 0,0 0 0,0 0 0,0 0 0,0 0 0,0 0 0,0 0 0,0 0 0,-26 25 0,26-25 0,0 0 0,0 0 0,0 0 0,0 0 0,0 0 0,0 0 0,0 0 0,0 0 0,0 0 0,-25 12 0,25-12 0,0 0 0,0 0 0,0 0 0,0 0 0,0 0 0,0 0 0,0 0 0,0 0 0,0 0 0,0 0 0,0 0 0,0 0 0,0 0 0,0 0 0,0 0 0,0 0 0,0 0 0,0 0 0,0 0 0,0 0 0,0 0 0,0 0 0,0 0 0,0 0 0,0 0 0,0 0 0,0 0 0,-13 12 0,13-12 0,0 0 0,0 0 0,0 0 0,0 0 0,0 0 0,0 0 0,0 0 0,0 0 0,0 0 0,0 0 0,0 0 0,0 0 0,0 0 0,0 0 0,0 0 0,0 0 0,0 0 0,0 0 0,0 0 0,0 0 0,0 0 0,0 0 0,0 0 0,0 0 0,0 0 0,0 0 0,-12 0 0,12 0 0,0 0 0,0 0 0,0 0 0,0 0 0,0 0 0,0 0 0,0 0 0,0 0 0,0 0 0,0 0 0,0 0 0,0 0 0,0 0 0,0 0 0,0 0 0,-25 0 0,25 0 0,0 0 0,0 0 0,0 0 0,0 0 0,0 0 0,0 0 0,0 0 0,0 0 0,0 0 0,0 0 0,0 0 0,0 0 0,0 0 0,0 0 0,0 0 0,0 0 0,0 0 0,0 0 0,0 0 0,0 0 0,0 0 0,0 0 0,0 0 0,0 0 0,-25-1 0,25 1 0,0 0 0,0 0 0,0 0 0,0 0 0,0 0 0,0 0 0,0 0 0,0 0 0,0 0 0,0 0 0,0 0 0,0 0 0,0 0 0,0 0 0,0 0 0,0 0 0,0 0 0,0 0 0,0 0 0,0 0 0,0 0 0,0 0 0,0 0 0,-26 0 0,26 0 0,0 0 0,0 0 0,0 0 0,0 0 0,0 0 0,0 0 0,0 0 0,0 0 0,0 0 0,0 0 0,0 0 0,0 0 0,0 0 0,0 0 0,0 0 0,0 0 0,0 0 0,0 0 0,0 0 0,0 0 0,0 0 0,-11-14 0,11 14 0,0 0 0,0 0 0,0 0 0,0 0 0,0 0 0,0 0 0,0 0 0,0 0 0,0 0 0,0 0 0,0 0 0,0 0 0,0 0 0,0 0 0,0 0 0,0 0 0,0 0 0,0 0 0,0 0 0,0 0 0,0 0 0,0-12 0,0 12 0,0 0 0,0 0 0,0 0 0,0 0 0,0 0 0,0 0 0,0 0 0,0 0 0,0 0 0,0 0 0,0 0 0,0 0 0,0 0 0,0 0 0,0 0 0,0 0 0,0 0 0,0 0 0,0 0 0,0 0 0,-13-12 0,13 12 0,0 0 0,0 0 0,0 0 0,0 0 0,0 0 0,0 0 0,0 0 0,0 0 0,0 0 0,0 0 0,0 0 0,0 0 0,0 0 0,0 0 0,0 0 0,0 0 0,0 0 0,0 0 0,0 0 0,-12-13 0,12 13 0,0 0 0,0 0 0,0 0 0,0 0 0,0 0 0,-13 0 0,13 0 0,0 0 0,0 0 0,0 0 0,0 0 0,0 0 0,0 0 0,0 0 0,0 0 0,0 0 0,0 0 0,0 0 0,0 0 0,0 0 0,0 0 0,0 0 0,0 0 0,0 0 0,-12 0 0,12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0,12 0 0,-12 0 0,0 0 0,0 0 0,0 0 0,0 0 0,0 0 0,0 0 0,0 0 0,0 0 0,0 0 0,0 0 0,13 0 0,-13 0 0,0 0 0,0 0 0,0 0 0,0 0 0,0 0 0,0 0 0,0 0 0,0 0 0,0 0 0,37 1 0,-37-1 0,0 0 0,0 0 0,0 0 0,0 0 0,0 0 0,0 0 0,0 0 0,0 0 0,38 0 0,-38 0 0,0 0 0,0 0 0,0 0 0,0 0 0,0 0 0,0 0 0,0 0 0,25 0 0,-25 0 0,0 0 0,0 0 0,0 0 0,0 0 0,0 0 0,0 0 0,37 1 0,-37-1 0,0 0 0,0 0 0,0 0 0,0 0 0,0 0 0,26-12 0,-26 12 0,0 0 0,0 0 0,0 0 0,0 0 0,25-25 0,-25 25 0,0 0 0,0 0 0,0 0 0,51-25 0,-51 25 0,0 0 0,0 0 0,89-36 0,-89 36 0,0 0 0,0 0 0,0 0 0</inkml:trace>
  <inkml:trace contextRef="#ctx0" brushRef="#br1" timeOffset="52133">6965 10865 0,'0'0'0,"0"0"0,0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0,-102 112 0,102-112 0,0 0 0,0 0 0,0 0 0,-1 26 0,1-26 0,0 0 0,0 0 0,-2 61 0,2-61 0,0 0 0,0 0 0,0 0 0</inkml:trace>
  <inkml:trace contextRef="#ctx0" brushRef="#br1" timeOffset="52851">7217 10819 0,'0'0'0,"0"0"0,0 0 0,0 0 0,0 0 0,0 0 0,0 0 0,0 0 0,0 0 0,0 0 0,0 0 0,0 0 0,0 0 0,0 0 0,0 0 0,0 0 0,-53 112 0,53-112 0,0 0 0,0 0 0,0 0 0,0 0 0,0 0 0,0 0 0,0 0 0,-38 50 0,38-50 0,0 0 0,0 0 0,0 0 0,0 0 0,0 0 0,0 0 0,-26 37 0,26-37 0,0 0 0,0 0 0,0 0 0,0 0 0,0 0 0,-25 37 0,25-37 0,0 0 0,0 0 0,0 0 0,0 0 0,-14 25 0,14-25 0,0 0 0,0 0 0,0 0 0,26 0 0,-26 0 0,0 0 0,0 0 0,75-12 0,-75 12 0,0 0 0,0 0 0,0 0 0</inkml:trace>
  <inkml:trace contextRef="#ctx0" brushRef="#br1" timeOffset="53362">7467 10872 0,'0'0'0,"0"0"0,0 0 0,0 0 0,0 0 0,0 0 0,0 0 0,0 0 0,0 0 0,0 0 0,0 0 0,0 0 0,0 0 0,0 0 0,0 0 0,0 0 0,0 0 0,0 0 0,0 0 0,0 0 0,0 0 0,0 0 0,0 0 0,0 0 0,0 0 0,0 0 0,0 0 0,0 0 0,0 0 0,0 0 0,0 0 0,0 0 0,0 0 0,0 0 0,0 0 0,0 0 0,0 0 0,0 0 0,0 0 0,0 0 0,0 0 0,0 0 0,0 0 0,0 0 0,-40 112 0,40-112 0,0 0 0,0 0 0,0 0 0,0 0 0,0 0 0,0 0 0,0 0 0,-26 37 0,26-37 0,0 0 0,0 0 0,0 0 0,0 0 0,0 0 0,0 0 0,-38 38 0,38-38 0,0 0 0,0 0 0,0 0 0,0 0 0,0 0 0,-26 48 0,26-48 0,0 0 0,0 0 0,0 0 0,0 0 0,0 26 0,0-26 0,0 0 0,0 0 0,0 0 0,-1 25 0,1-25 0,0 0 0,0 0 0,25 13 0,-25-13 0,0 0 0,0 0 0,0 0 0</inkml:trace>
  <inkml:trace contextRef="#ctx0" brushRef="#br1" timeOffset="53827">7768 10875 0,'0'0'0,"0"0"0,0 0 0,0 0 0,0 0 0,0 0 0,0 0 0,0 0 0,0 0 0,0 0 0,0 0 0,0 0 0,0 0 0,0 0 0,0 0 0,0 0 0,-64 111 0,64-111 0,0 0 0,0 0 0,0 0 0,0 0 0,0 0 0,0 0 0,-38 38 0,38-38 0,0 0 0,0 0 0,0 0 0,0 0 0,0 0 0,-39 37 0,39-37 0,0 0 0,0 0 0,0 0 0,0 0 0,-27 49 0,27-49 0,0 0 0,0 0 0,0 0 0,0 26 0,0-26 0,0 0 0,0 0 0,63 38 0,-63-38 0,0 0 0,0 0 0,0 0 0</inkml:trace>
  <inkml:trace contextRef="#ctx0" brushRef="#br1" timeOffset="54246">8121 10880 0,'0'0'0,"0"0"0,0 0 0,0 0 0,0 0 0,0 0 0,0 0 0,0 0 0,0 0 0,0 0 0,0 0 0,-90 98 0,90-98 0,0 0 0,0 0 0,0 0 0,0 0 0,0 0 0,-26 37 0,26-37 0,0 0 0,0 0 0,0 0 0,0 0 0,-26 25 0,26-25 0,0 0 0,0 0 0,0 0 0,-13 38 0,13-38 0,0 0 0,0 0 0,-1 49 0,1-49 0,0 0 0,0 0 0,0 0 0</inkml:trace>
  <inkml:trace contextRef="#ctx0" brushRef="#br1" timeOffset="54710">8473 10883 0,'0'0'16,"0"0"15,0 0-15,0 0 15,0 0-15,0 0 15,-78 99-16,52-62 17,26-12-17,-1 0 16,1-12-15,0-13 15</inkml:trace>
  <inkml:trace contextRef="#ctx0" brushRef="#br1" timeOffset="55152">8773 10887 0,'0'0'0,"0"0"0,0 0 0,0 0 0,0 0 0,0 0 0,0 0 0,0 0 0,0 0 0,0 0 0,0 0 0,0 0 0,0 0 0,0 0 0,0 0 0,0 0 0,0 0 0,0 0 0,0 0 0,-89 99 0,89-99 0,0 0 0,0 0 0,0 0 0,0 0 0,0 0 0,-13 37 0,13-37 0,0 0 0,0 0 0,0 0 0,0 0 0,-1 24 0,1-24 0,0 0 0,0 0 0,0 0 0,0 26 0,0-26 0,0 0 0,0 0 0,0 13 0,0-13 0,0 0 0,0 0 0,0 0 0</inkml:trace>
  <inkml:trace contextRef="#ctx0" brushRef="#br1" timeOffset="55569">9075 10890 0,'0'0'0,"0"0"0,0 0 0,0 0 0,0 0 0,0 0 0,0 0 0,0 0 0,0 0 0,0 0 0,0 0 0,0 0 0,0 0 0,0 0 0,0 0 0,0 0 0,0 0 0,0 0 0,0 0 0,0 0 0,0 0 0,0 0 0,0 0 0,0 0 0,0 0 0,0 0 0,0 0 0,0 0 0,-90 99 0,90-99 0,0 0 0,0 0 0,0 0 0,0 0 0,0 0 0,-13 38 0,13-38 0,0 0 0,0 0 0,0 0 0,0 0 0,0 24 0,0-24 0,0 0 0,0 0 0,0 0 0,-1 25 0,1-25 0,0 0 0,0 0 0,0 13 0,0-13 0,0 0 0,0 0 0,0 0 0</inkml:trace>
  <inkml:trace contextRef="#ctx0" brushRef="#br1" timeOffset="55919">9226 10793 0,'0'0'0,"0"0"0,0 0 0,0 0 0,0 0 0,0 0 0,0 0 0,0 0 0,0 0 0,0 0 0,0 0 0,0 0 0,0 0 0,0 0 0,0 0 0,-51 135 0,50-71 0,1-64 0,0 0 0,0 0 0,0 0 0</inkml:trace>
  <inkml:trace contextRef="#ctx0" brushRef="#br1" timeOffset="66025">6666 10713 0,'0'0'0,"0"0"0,0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0,-77 111 0,77-111 0,0 0 0,0 0 0,0 0 0,0 0 0,0 0 0,0 0 0,0 0 0,0 0 0,0 0 0,0 0 0,24 26 0,-24-26 0,0 0 0,0 0 0,0 0 0,0 0 0,0 0 0,0 0 0,0 0 0,0 0 0,0 0 0,25 0 0,-25 0 0,0 0 0,0 0 0,0 0 0,0 0 0,0 0 0,0 0 0,0 0 0,0 0 0,14-26 0,-14 26 0,0 0 0,0 0 0,0 0 0,0 0 0,0 0 0,0 0 0,0 0 0,12-24 0,-12 24 0,0 0 0,0 0 0,0 0 0,0 0 0,0 0 0,0 0 0,1-38 0,-1 38 0,0 0 0,0 0 0,0 0 0,0 0 0,0 0 0,0-25 0,0 25 0,0 0 0,0 0 0,0 0 0,0 0 0,0 0 0,0 0 0,0 0 0,0 0 0,0 0 0,-12 0 0,12 0 0,0 0 0,0 0 0,-39 24 0,39-24 0,0 0 0,0 0 0,0 0 0</inkml:trace>
  <inkml:trace contextRef="#ctx0" brushRef="#br1" timeOffset="67324">9329 10793 0,'0'0'0,"0"0"0,0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0,46 150 0,-46-150 0,0 0 0,0 0 0,0 0 0</inkml:trace>
  <inkml:trace contextRef="#ctx0" brushRef="#br2" timeOffset="93367">8312 11381 0,'0'0'0,"0"0"0,0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0,113 2 0,-113-2 0,0 0 0,0 0 0,38 0 0,-38 0 0,0 0 0,0 0 0,0 0 0</inkml:trace>
  <inkml:trace contextRef="#ctx0" brushRef="#br2" timeOffset="95924">8574 10785 0,'0'0'0,"0"0"0,0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0,99 100 0,-99-100 0,0 0 0,0 0 0,0 0 0</inkml:trace>
  <inkml:trace contextRef="#ctx0" brushRef="#br2" timeOffset="97642">7470 10772 0,'0'0'0,"0"0"0,0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inkml:trace>
  <inkml:trace contextRef="#ctx0" brushRef="#br2" timeOffset="112581">8566 11285 0,'0'0'0,"0"0"0,0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0,113-49 0,-113 49 0,0 0 0,0 0 0,0 0 0,0 0 0,0 0 0,0 0 0,0 0 0,0 0 0,0 0 0,0 0 0,0 0 0,0 0 0,0 0 0,0 0 0,0 0 0,0 0 0,0 0 0,0 0 0,0 0 0,0 0 0,0 0 0,0 0 0,0 0 0,0 0 0,0 0 0,0 0 0,25 0 0,-25 0 0,0 0 0,0 0 0,0 0 0,0 0 0,0 0 0,0 0 0,0 0 0,0 0 0,0 0 0,0 0 0,0 0 0,0 0 0,0 0 0,0 0 0,0 0 0,0 0 0,0 0 0,0 0 0,0 0 0,0 0 0,0 0 0,0 0 0,0 0 0,0 0 0,0 0 0,0 0 0,0 0 0,0 0 0,0 0 0,0 0 0,0 0 0,0 0 0,0 0 0,0 0 0,0 0 0,0 0 0,0 0 0,0 0 0,0 0 0,0 0 0,0 0 0,0 0 0,0 0 0,25 13 0,-25-13 0,0 0 0,0 0 0,0 0 0,0 0 0,0 0 0,0 0 0,0 0 0,0 0 0,0 0 0,0 0 0,0 0 0,0 0 0,0 0 0,0 0 0,0 0 0,0 0 0,0 0 0,0 0 0,0 0 0,0 0 0,0 0 0,0 0 0,0 0 0,0 0 0,0 0 0,0 0 0,0 0 0,0 0 0,25 13 0,-25-13 0,0 0 0,0 0 0,0 0 0,0 0 0,0 0 0,0 0 0,0 0 0,0 0 0,0 0 0,0 0 0,0 0 0,0 0 0,0 0 0,0 0 0,0 0 0,0 0 0,0 0 0,0 0 0,0 0 0,0 0 0,0 0 0,0 0 0,0 0 0,0 0 0,0 0 0,0 0 0,0 0 0,0 0 0,0 0 0,0 0 0,0 0 0,0 0 0,0 0 0,0 0 0,0 0 0,0 0 0,0 0 0,0 0 0,0 0 0,0 0 0,0 0 0,12 24 0,-12-24 0,0 0 0,0 0 0,0 0 0,0 0 0,0 0 0,0 0 0,0 0 0,0 0 0,0 0 0,0 0 0,0 0 0,0 0 0,0 0 0,0 0 0,0 0 0,0 0 0,0 0 0,0 0 0,0 0 0,0 0 0,0 0 0,0 0 0,0 0 0,0 0 0,0 0 0,0 0 0,0 0 0,0 0 0,0 0 0,0 0 0,-2 39 0,2-39 0,0 0 0,0 0 0,0 0 0,0 0 0,0 0 0,0 0 0,0 0 0,0 0 0,0 0 0,0 0 0,0 0 0,0 0 0,0 0 0,0 0 0,0 0 0,0 0 0,0 0 0,0 0 0,0 0 0,0 0 0,0 0 0,0 0 0,0 0 0,0 0 0,0 0 0,0 0 0,0 0 0,0 0 0,0 0 0,0 0 0,0 0 0,0 0 0,0 0 0,0 0 0,0 0 0,0 0 0,0 0 0,0 0 0,0 0 0,-11 25 0,11-25 0,0 0 0,0 0 0,0 0 0,0 0 0,0 0 0,0 0 0,0 0 0,0 0 0,0 0 0,0 0 0,0 0 0,0 0 0,0 0 0,0 0 0,0 0 0,0 0 0,0 0 0,0 0 0,0 0 0,0 0 0,0 0 0,0 0 0,0 0 0,0 0 0,0 0 0,0 0 0,0 0 0,0 0 0,0 0 0,0 0 0,0 0 0,0 0 0,-26 36 0,26-36 0,0 0 0,0 0 0,0 0 0,0 0 0,0 0 0,0 0 0,0 0 0,0 0 0,0 0 0,0 0 0,0 0 0,0 0 0,0 0 0,0 0 0,0 0 0,0 0 0,0 0 0,0 0 0,0 0 0,0 0 0,0 0 0,0 0 0,0 0 0,0 0 0,0 0 0,0 0 0,0 0 0,0 0 0,0 0 0,0 0 0,0 0 0,0 0 0,0 0 0,0 0 0,0 0 0,0 0 0,0 0 0,-26 37 0,26-37 0,0 0 0,0 0 0,0 0 0,0 0 0,0 0 0,0 0 0,0 0 0,0 0 0,0 0 0,0 0 0,0 0 0,0 0 0,0 0 0,0 0 0,0 0 0,0 0 0,0 0 0,0 0 0,0 0 0,0 0 0,0 0 0,0 0 0,0 0 0,0 0 0,0 0 0,0 0 0,0 0 0,0 0 0,0 0 0,0 0 0,0 0 0,0 0 0,0 0 0,0 0 0,-27 25 0,27-25 0,0 0 0,0 0 0,0 0 0,0 0 0,0 0 0,0 0 0,0 0 0,0 0 0,0 0 0,0 0 0,0 0 0,0 0 0,0 0 0,0 0 0,0 0 0,0 0 0,0 0 0,0 0 0,0 0 0,0 0 0,0 0 0,0 0 0,0 0 0,0 0 0,0 0 0,0 0 0,0 0 0,0 0 0,0 0 0,0 0 0,0 0 0,0 0 0,0 0 0,0 0 0,0 0 0,-11 25 0,11-25 0,0 0 0,0 0 0,0 0 0,0 0 0,0 0 0,0 0 0,0 0 0,0 0 0,0 0 0,0 0 0,0 0 0,0 0 0,0 0 0,0 0 0,0 0 0,0 0 0,0 0 0,0 0 0,0 0 0,0 0 0,0 0 0,0 0 0,0 0 0,0 0 0,0 0 0,0 0 0,0 0 0,0 0 0,0 0 0,0 0 0,0 0 0,0 0 0,0 0 0,0 0 0,-1 12 0,1-12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0,12-12 0,-12 12 0,0 0 0,0 0 0,0 0 0,0 0 0,0 0 0,0 0 0,0 0 0,0 0 0,0 0 0,0 0 0,0 0 0,0 0 0,0 0 0,0 0 0,0 0 0,0 0 0,0 0 0,0 0 0,0 0 0,0 0 0,0 0 0,0 0 0,0 0 0,0 0 0,0 0 0,0 0 0,0 0 0,0 0 0,0 0 0,26-12 0,-26 12 0,0 0 0,0 0 0,0 0 0,0 0 0,0 0 0,0 0 0,0 0 0,0 0 0,0 0 0,0 0 0,0 0 0,0 0 0,0 0 0,0 0 0,0 0 0,0 0 0,0 0 0,0 0 0,0 0 0,0 0 0,0 0 0,0 0 0,0 0 0,0 0 0,0 0 0,0 0 0,0 0 0,0 0 0,26-13 0,-26 13 0,0 0 0,0 0 0,0 0 0,0 0 0,0 0 0,0 0 0,0 0 0,0 0 0,0 0 0,0 0 0,0 0 0,25-12 0,-25 12 0,0 0 0,0 0 0,0 0 0,0 0 0,0 0 0,0 0 0,0 0 0,0 0 0,0 0 0,0 0 0,0 0 0,0 0 0,0 0 0,0 0 0,0 0 0,0 0 0,0 0 0,0 0 0,0 0 0,0 0 0,0 0 0,0 0 0,0 0 0,0 0 0,0 0 0,0 0 0,12 14 0,-12-14 0,0 0 0,0 0 0,0 0 0,0 0 0,0 0 0,0 0 0,0 0 0,0 0 0,0 0 0,0 0 0,0 0 0,0 0 0,0 0 0,0 0 0,0 0 0,0 0 0,0 0 0,0 0 0,0 0 0,0 0 0,0 0 0,0 0 0,0 0 0,0 0 0,0 0 0,0 12 0,0-12 0,0 0 0,0 0 0,0 0 0,0 0 0,0 0 0,0 0 0,0 0 0,0 0 0,0 0 0,0 0 0,0 0 0,0 0 0,0 0 0,0 0 0,0 0 0,0 0 0,0 0 0,0 13 0,0-13 0,0 0 0,0 0 0,0 0 0,0 0 0,0 0 0,0 0 0,0 0 0,0 0 0,0 0 0,0 0 0,0 0 0,0 0 0,0 0 0,0 0 0,0 0 0,0 0 0,0 0 0,0 0 0,0 0 0,0 0 0,0 0 0,0 0 0,0 0 0,-1 12 0,1-12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13 0,0-13 0,0 0 0,0 0 0,0 0 0,0 0 0,0 0 0,0 0 0,0 0 0,0 0 0,0 0 0,0 0 0,0 0 0,0 0 0,0 0 0,0 0 0,0 11 0,0-11 0,0 0 0,0 0 0,0 0 0,0 0 0,0 0 0,0 0 0,0 0 0,0 0 0,0 0 0,0 0 0,0 0 0,0 0 0,0 0 0,0 14 0,0-14 0,0 0 0,0 0 0,0 0 0,0 0 0,0 0 0,0 0 0,0 0 0,0 0 0,0 0 0,0 0 0,0 0 0,0 0 0,-13 24 0,13-24 0,0 0 0,0 0 0,0 0 0,0 0 0,0 0 0,0 0 0,0 0 0,0 0 0,-13 13 0,13-13 0,0 0 0,0 0 0,0 0 0,0 0 0,0 0 0,0 0 0,0 0 0,0 0 0,0 0 0,0 0 0,-26 13 0,26-13 0,0 0 0,0 0 0,0 0 0,0 0 0,0 0 0,0 0 0,0 0 0,0 0 0,0 0 0,-25 11 0,25-11 0,0 0 0,0 0 0,0 0 0,0 0 0,0 0 0,0 0 0,0 0 0,0 0 0,-12 0 0,12 0 0,0 0 0,0 0 0,0 0 0,0 0 0,0 0 0,0 0 0,0 0 0,-12 0 0,12 0 0,0 0 0,0 0 0,0 0 0,0 0 0,0 0 0,0 0 0,0 0 0,0 0 0,0 0 0,0 0 0,0 0 0,0 0 0,0 0 0,-14 0 0,14 0 0,0 0 0,0 0 0,0 0 0,0 0 0,-24 0 0,24 0 0,0 0 0,0 0 0,0 0 0,-25-1 0,25 1 0,0 0 0,0 0 0,-39 0 0,39 0 0,0 0 0,0 0 0,0 0 0</inkml:trace>
  <inkml:trace contextRef="#ctx0" brushRef="#br2" timeOffset="114438">7470 10772 0,'0'0'0,"0"0"0,0 0 0,0 0 0,0 0 0,0 0 0,0 0 0,0 0 0,0 0 0,0 0 0,0 0 0,0 0 0,0 0 0,0 0 0,0 0 0,0 0 0,0 0 0,0 0 0,0 0 0,0 0 0,0 0 0,0 0 0,0 0 0,0 0 0,0 0 0,0 0 0,0 0 0,0 0 0,0 0 0,-3 113 0,3-113 0,0 0 0,0 0 0,0 0 0,0 0 0,-1 24 0,1-24 0,0 0 0,0 0 0,0 0 0,0 26 0,0-26 0,0 0 0,0 0 0,-1 37 0,1-37 0,0 0 0,0 0 0,0 0 0</inkml:trace>
  <inkml:trace contextRef="#ctx0" brushRef="#br2" timeOffset="115577">7107 11368 0,'0'0'0,"0"0"0,0 0 0,0 0 0,0 0 0,0 0 0,0 0 0,0 0 0,0 0 0,0 0 0,0 0 0,0 0 0,0 0 0,0 0 0,0 0 0,0 0 0,0 0 0,0 0 0,0 0 0,0 0 0,0 0 0,0 0 0,0 0 0,0 0 0,0 0 0,0 0 0,0 0 0,0 0 0,0 0 0,0 0 0,0 0 0,0 0 0,0 0 0,0 0 0,0 0 0,111 39 0,-111-39 0,0 0 0,0 0 0,0 0 0,0 0 0,37 25 0,-37-25 0,0 0 0,0 0 0,0 0 0,39 13 0,-39-13 0,0 0 0,0 0 0,62 26 0,-62-26 0,0 0 0,0 0 0,0 0 0</inkml:trace>
  <inkml:trace contextRef="#ctx0" brushRef="#br2" timeOffset="116575">7459 11272 0,'0'0'0,"0"0"0,0 0 0,0 0 0,0 0 0,0 0 0,0 0 0,0 0 0,0 0 0,0 0 0,0 0 0,0 0 0,0 0 0,0 0 0,0 0 0,0 0 0,0 0 0,0 0 0,0 0 0,-27 125 0,27-125 0,-13 62 0,12-12 0,1-50 0,0 0 0,0 0 0,0 0 0,0 0 0,0 0 0,0 0 0,0 0 0,0 0 0,0 0 0,0 0 0,0 0 0,0 0 0,0 0 0,0 0 0,11 38 0,-11-38 0,0 0 0,0 0 0,0 0 0,0 0 0,0 0 0,0 0 0,0 0 0,0 0 0,0 0 0,0 0 0,0 0 0,0 0 0,0 0 0,25 25 0,-25-25 0,0 0 0,0 0 0,0 0 0,0 0 0,0 0 0,0 0 0,0 0 0,0 0 0,0 0 0,0 0 0,0 0 0,0 0 0,38-12 0,-38 12 0,0 0 0,0 0 0,0 0 0,0 0 0,0 0 0,0 0 0,0 0 0,0 0 0,0 0 0,0 0 0,0 0 0,26-25 0,-26 25 0,0 0 0,0 0 0,0 0 0,0 0 0,0 0 0,0 0 0,0 0 0,0 0 0,0 0 0,0 0 0,38-24 0,-38 24 0,0 0 0,0 0 0,0 0 0,0 0 0,0 0 0,0 0 0,0 0 0,0 0 0,0 0 0,26-38 0,-26 38 0,0 0 0,0 0 0,0 0 0,0 0 0,0 0 0,0 0 0,0 0 0,0 0 0,13-25 0,-13 25 0,0 0 0,0 0 0,0 0 0,0 0 0,0 0 0,0 0 0,0 0 0,13-12 0,-13 12 0,0 0 0,0 0 0,0 0 0,0 0 0,0 0 0,0 0 0,-12-13 0,12 13 0,0 0 0,0 0 0,0 0 0,0 0 0,0 0 0,-14 13 0,14-13 0,0 0 0,0 0 0,0 0 0,0 0 0,-12 25 0,12-25 0,0 0 0,0 0 0,0 0 0,-14 37 0,14-37 0,0 0 0,0 0 0,-1 50 0,1-50 0,0 0 0,-1 50 0,1-50 0,-14 63 0,1-2 15,-14 2 1,-24 24 15,51-87-15</inkml:trace>
  <inkml:trace contextRef="#ctx0" brushRef="#br2" timeOffset="137090">8548 12235 0,'0'0'0,"0"0"0,0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0,101-37 0,-101 37 0,0 0 0,0 0 0,0-12 0,0 12 0,0 0 0,0 0 0,0 0 0,0 0 0,0 0 0,0 0 0,0 0 0,0 0 0,0 0 0,0 0 0,0 0 0,0 0 0,0 0 0,0 0 0,0 0 0,0 0 0,0 0 0,0 0 0,-12 0 0,12 0 0,0 0 0,0 0 0,0 0 0,0 0 0,0 0 0,0 0 0,0 0 0,0 0 0,0 0 0,0 0 0,0 0 0,0 0 0,0 0 0,0 0 0,0 0 0,0 0 0,0 0 0,-26 0 0,26 0 0,0 0 0,0 0 0,0 0 0,0 0 0,0 0 0,0 0 0,0 0 0,0 0 0,0 0 0,0 0 0,0 0 0,0 0 0,0 0 0,0 0 0,0 0 0,0 0 0,-25 12 0,25-12 0,0 0 0,0 0 0,0 0 0,0 0 0,0 0 0,0 0 0,0 0 0,0 0 0,0 0 0,0 0 0,0 0 0,0 0 0,0 0 0,0 0 0,-26 24 0,26-24 0,0 0 0,0 0 0,0 0 0,0 0 0,0 0 0,0 0 0,0 0 0,0 0 0,0 0 0,0 0 0,0 0 0,0 0 0,0 0 0,0 0 0,0 25 0,0-25 0,0 0 0,0 0 0,0 0 0,0 0 0,0 0 0,0 0 0,0 0 0,0 0 0,0 0 0,0 0 0,0 0 0,0 0 0,0 0 0,12 26 0,-12-26 0,0 0 0,0 0 0,0 0 0,0 0 0,0 0 0,0 0 0,0 0 0,0 0 0,0 0 0,0 0 0,0 0 0,0 0 0,25 12 0,-25-12 0,0 0 0,0 0 0,0 0 0,0 0 0,0 0 0,0 0 0,0 0 0,0 0 0,0 0 0,0 0 0,0 0 0,26 1 0,-26-1 0,0 0 0,0 0 0,0 0 0,0 0 0,0 0 0,0 0 0,0 0 0,0 0 0,0 0 0,0 0 0,11 0 0,-11 0 0,0 0 0,0 0 0,0 0 0,0 0 0,0 0 0,0 0 0,0 0 0,0 0 0,0 0 0,13-13 0,-13 13 0,0 0 0,0 0 0,0 0 0,0 0 0,0 0 0,0 0 0,0 0 0,0 0 0,-13-25 0,13 25 0,0 0 0,0 0 0,0 0 0,0 0 0,0 0 0,0 0 0,0 0 0,-23-25 0,23 25 0,0 0 0,0 0 0,0 0 0,0 0 0,0 0 0,0 0 0,-25-25 0,25 25 0,0 0 0,0 0 0,0 0 0,0 0 0,0 0 0,-24-13 0,24 13 0,0 0 0,0 0 0,0 0 0,0 0 0,-14 12 0,14-12 0,0 0 0,0 0 0,0 0 0,0 25 0,0-25 0,0 0 0,0 0 0,-1 63 0,1-63 0,0 0 0,0 0 0,0 0 0</inkml:trace>
  <inkml:trace contextRef="#ctx0" brushRef="#br2" timeOffset="138373">7442 12272 0,'0'0'0,"0"0"0,0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0,98 38 0,-98-38 0,0 0 0,0 0 0,0 0 0,0 0 0,0 0 0,0 0 0,0 0 0,0 0 0,0 0 0,14-24 0,-14 24 0,0 0 0,0 0 0,0 0 0,0 0 0,0 0 0,0 0 0,0 0 0,0 0 0,0-13 0,0 13 0,0 0 0,0 0 0,0 0 0,0 0 0,0 0 0,0 0 0,0 0 0,-12 0 0,12 0 0,0 0 0,0 0 0,0 0 0,0 0 0,0 0 0,0 0 0,-37 0 0,37 0 0,0 0 0,0 0 0,0 0 0,0 0 0,0 0 0,-26 12 0,26-12 0,0 0 0,0 0 0,0 0 0,0 0 0,-39 25 0,39-25 0,0 0 0,0 0 0,0 0 0,-24 25 0,24-25 0,0 0 0,0 0 0,-27 36 0,27-36 0,0 0 0,0 0 0,0 0 0</inkml:trace>
  <inkml:trace contextRef="#ctx0" brushRef="#br3" timeOffset="145894">9570 11296 0,'0'0'0,"0"0"0,0 0 0,0 0 0,0 0 0,0 0 0,0 0 0,0 0 0,0 0 0,0 0 0,0 0 0,0 0 0,0 0 0,0 0 0,0 0 0,0 0 0,0 0 0,0 0 0,0 0 0,0 0 0,0 0 0,0 0 0,0 0 0,0 0 0,0 0 0,0 0 0,0 0 0,0 0 0,0 0 0,0 0 0,0 0 0,0 0 0,0 0 0,0 0 0,0 0 0,0 0 0,0 0 0,0 0 0,0 0 0,0 0 0,0 0 0,0 0 0,0 0 0,201 2 0,-201-2 0,0 0 0,0 0 0,0 0 0</inkml:trace>
  <inkml:trace contextRef="#ctx0" brushRef="#br3" timeOffset="146846">9924 11151 0,'0'0'0,"0"0"0,0 0 0,0 0 0,0 0 0,0 0 0,0 0 0,0 0 0,0 0 0,0 0 0,0 0 0,0 0 0,0 0 0,0 0 0,0 0 0,0 0 0,0 0 0,0 0 0,0 0 0,0 0 0,0 0 0,0 0 0,0 0 0,0 0 0,0 0 0,0 0 0,0 0 0,0 0 0,0 0 0,0 0 0,0 0 0,0 0 0,0 0 0,0 0 0,0 0 0,0 0 0,0 0 0,0 0 0,0 0 0,0 0 0,0 0 0,0 0 0,0 0 0,0 0 0,0 0 0,0 0 0,0 0 0,0 0 0,0 0 0,0 0 0,0 0 0,0 0 0,0 0 0,0 0 0,0 0 0,0 0 0,10 162 0,-10-162 0,0 0 0,0 0 0,0 0 0,-26 75 0,26-75 0,0 0 0,0 0 0,-26 49 0,26-49 0,0 0 0,-13 38 0,13-38 0,-1 36 0,1-22 31,24-1-15,14-13 15,11-12-16,28 0 17,36 1-17,-113 11 16</inkml:trace>
  <inkml:trace contextRef="#ctx0" brushRef="#br3" timeOffset="147683">9680 10797 0,'0'0'0,"0"0"0,0 0 0,0 0 0,0 0 0,0 0 0,0 0 0,0 0 0,0 0 0,0 0 0,0 0 0,0 0 0,0 0 0,0 0 0,0 0 0,0 0 0,0 0 0,0 0 0,0 0 0,0 0 0,0 0 0,0 0 0,1-100 0,-1 100 0,0 0 0,0 0 0,2-100 0,-2 100 0,0 0 0,0 0 0,0 0 0</inkml:trace>
  <inkml:trace contextRef="#ctx0" brushRef="#br3" timeOffset="148122">9737 10447 0,'-26'0'31,"18"0"-15,3-12 15,-6-1-15,12-24 15,0-1-16,0 0 17,-1-12-17,1 1 16,0-14-15,1 0 15,-1 13-15,-1 1 15,1 10-15,0-11 15,0-50-16,-1 100 17</inkml:trace>
  <inkml:trace contextRef="#ctx0" brushRef="#br3" timeOffset="148892">9648 9745 0,'0'0'0,"0"0"0,0 0 0,0 0 0,0 0 0,0 0 0,0 0 0,0 0 0,0 0 0,0 0 0,0 0 0,0 0 0,0 0 0,0 0 0,0 0 0,0 0 0,0 0 0,0 0 0,0 0 0,0 0 0,0 0 0,0 0 0,103-35 0,-103 35 0,0 0 0,0 0 0,0 0 0,0 0 0,0 0 0,0 0 0,0 0 0,0 0 0,13-25 0,-13 25 0,0 0 0,0 0 0,0 0 0,0 0 0,0 0 0,0 0 0,0 0 0,-12-13 0,12 13 0,0 0 0,0 0 0,0 0 0,0 0 0,0 0 0,0 0 0,-14-13 0,14 13 0,0 0 0,0 0 0,0 0 0,0 0 0,0 0 0,-25 0 0,25 0 0,0 0 0,0 0 0,0 0 0,0 0 0,-12 26 0,12-26 0,0 0 0,0 0 0,0 0 0,-1 36 0,1-36 0,0 0 0,0 0 0,-2 75 0,2-75 0,0 0 0,0 0 0,0 0 0</inkml:trace>
  <inkml:trace contextRef="#ctx0" brushRef="#br3" timeOffset="151074">6265 10657 0,'0'0'0,"0"0"0,0 0 0,0 0 0,0 0 0,0 0 0,0 0 0,0 0 0,0 0 0,0 0 0,0 0 0,0 0 0,0 0 0,47 126 0,-47-126 0,-1 75 0,1-75 0,0 0 0</inkml:trace>
  <inkml:trace contextRef="#ctx0" brushRef="#br3" timeOffset="151771">5748 11453 0,'0'0'0,"0"0"0,0 0 0,0 0 0,0 0 0,0 0 0,0 0 0,0 0 0,0 0 0,0 0 0,0 0 0,0 0 0,0 0 0,125-11 0,-125 11 0,76-37 0,-76 37 0,0 0 0</inkml:trace>
  <inkml:trace contextRef="#ctx0" brushRef="#br3" timeOffset="152375">6153 11257 0,'0'0'16,"0"0"0,0 0 15,0 0-16,0 0 17,23 113-17,-49-64 16,26-11-15,24-12 15,2-15-15,11 16 15,13-14-15,-26 13 15,0 11-16,-24 1 17,-26 11-17,-25-11 16,0-14-15,-12-13 15,63-11-15</inkml:trace>
  <inkml:trace contextRef="#ctx0" brushRef="#br3" timeOffset="152630">6151 11357 0,'1'-25'0,"16"17"0,-17 8 0,0 0 0,0 0 0,21-17 0,-21 17 0,0 0 0,39-24 0,-39 24 0,49-11 0,-10-1 0,-39 12 0,0 0 0,0 0 0,37 0 0,-37 0 0,0 0 0,0 0 0,0 0 0</inkml:trace>
  <inkml:trace contextRef="#ctx0" brushRef="#br3" timeOffset="154119">6267 10558 0,'0'0'0,"0"0"0,0 0 0,0 0 0,0 0 0,0 0 0,0 0 0,0 0 0,0 0 0,0 0 0,2-126 0,-1 51 0,-1 75 0,0 0 0,0 0 0,0 0 0,4-200 0,-4 175 16,0 0 15,1 0-16,-12-25 17,-2 12-17,2-12 16,12-1-15,13 2 15,-1-1-15,-1 25 15,-24 13-15,-1 12 15,1 12-16,12 1 17,12 11-17,0 2 16,13-26-15,1-12 15,-1-13-15,1-13 15,-26 1-15,-23 11 15,-2 1-16,-1 25 17,13 25-17,12 12 16,0 14-15,14-14 15,12-24-15,-1-25 15,15-12-15,-15-14 15,-21 1-16,-28 37 17,-14-1-17,-24 38 1,63-37 15</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2-10-03T13:13:43.258"/>
    </inkml:context>
    <inkml:brush xml:id="br0">
      <inkml:brushProperty name="width" value="0.05292" units="cm"/>
      <inkml:brushProperty name="height" value="0.05292" units="cm"/>
      <inkml:brushProperty name="color" value="#FF0000"/>
    </inkml:brush>
  </inkml:definitions>
  <inkml:trace contextRef="#ctx0" brushRef="#br0">9501 10840 0,'0'-25'203,"0"-25"-203,0 50 15,0-49-15,24-1 0,26 25 16,-50 0-1,0 25-15,25-49 16,-25 24-16,25 0 16,-1 0-1,-24 1 1,25 24-16,0-75 15,-25 50 1,25 25-16,0-24 16,-1-1-16,1 0 15,0 0-15,0 0 16,24 25-16,-24-24 15,-25 24-15,25-50 16,0 50 0,0 0-1,-1 0-15,1-25 16,25 0-1,-1 25-15,1 0 16,0 0 0,24-49-16,-49 49 15,25 0-15,-26 0 16,26 0-1,-25-25-15,24 25 16,1 0-16,-25 0 16,24 0-16,1 0 15,0 0-15,24 0 16,-24 0-16,-1 0 15,1 0-15,-1 0 16,26 0-16,-1 0 16,-49 0-16,25 0 15,-1 0-15,1 0 16,24 0-16,-49-25 15,25 25-15,-1 0 16,26 0-16,-75-25 16,49 25-16,1 0 15,-25-25-15,0 25 16,24 0-16,-49-24 15,50 24-15,-1-25 16,-49 25-16,25 0 16,0-25-16,25 25 15,-1 0-15,-24-25 16,0 0-1,0 25-15,49 0 16,-49 0-16,0-24 16,-1-1-16,-24 25 15,50-25-15,24 0 16,-49 0-16,0 25 15,-25-24-15,50 24 16,-1-25-16,-49 0 16,25 25-1,-25-25-15,25 25 16,0-25-1,-25 1 1,0 24 0,49-25-16,-24-25 15,-25 25 16,25 25-31,-25-24 16,0 24 0,25-25-16,-25 25 31,0-25-16,25 0 1,-25 25 0,24-25-16,-24 1 31,0-1 0,25 25-15,-25-25-1,0 25 1,25-50-1,-25 50 1,25-24 0,0 24 140,49 0-141,-74 24-15,25 1 16,0 0-16,24 0 15,1 0-15,-25-1 16,24 1-16,-24-25 16,0 25-16,24 0 15,1 24-15,-25-49 16,-25 0-16,49 0 15,26 50-15,-50-50 16,0 0-16,24 0 16,50 50-16,-74-50 15,50 24-15,-1-24 16,-24 0-16,-1 0 15,1 0-15,-1 0 16,26 50-16,-26-50 16,1 0-16,0 0 15,-1 0-15,26 0 16,-1 0-1,-24 0-15,-1 0 16,26 50-16,-1-50 16,1 0-16,-1 0 15,-24 0-15,49 24 16,-25-24-16,-24 25 15,24-25-15,1 0 16,-26 25-16,26 25 16,-26-50-16,26 24 15,-26 1-15,26 0 16,-26-25-16,1 25 15,0 0-15,-1-1 16,1 1-16,-50-25 16,25 0-16,24 25 15,-49-25-15,50 25 16,-50 0-1,25-25 1,-25 25-16,49-1 16,-49 1-1,50 0 1,-50 0-1,25-25-15,-1 25 16,1-1 0,-25 1-1,0 25 1,25-50-1,-25 25-15,25-25 16,-25 49-16,25-24 16,-25 0-16,24-25 15,-24 49 1,0-24-1,0 0 1,25 25 0,-25-26-1,0 1 16,0 0-15,0 0 15,0 0-31,0-1 31,0 1-15,0-25 0,0 50-16,0-25 15,0-1 1,0-24-16,0 25 15,-25-25 1</inkml:trace>
  <inkml:trace contextRef="#ctx0" brushRef="#br0" timeOffset="1313">8806 11509 0,'0'0'46,"25"50"-30,0 0-16,24-26 16,1 26-16,-1-25 15,-24 0-15,0-1 16,25 1-16,-26-25 15,-24 0 1,25 25 31,0 0-32,-25-25-15,50 25 16,-1-1-16,26 1 16,-50-25-16,-1 25 15,26-25-15,-25 0 16</inkml:trace>
  <inkml:trace contextRef="#ctx0" brushRef="#br0" timeOffset="2001">9252 11708 0,'0'0'0,"-49"0"15,24 25 1,25-25-16,-25 49 15,0 1-15,1 24 16,-1-49-16,25 0 16,0 0-16,-25-1 15,0 1-15,25 0 16,0 0-16,0-25 15,-25 25-15,25-25 16,-24 24-16,-1 1 31,25 0 32,0 0-48,0-25 1,49 0-1</inkml:trace>
  <inkml:trace contextRef="#ctx0" brushRef="#br0" timeOffset="2841">9501 12055 0,'-25'0'15,"0"25"1,25-25-1,0 25 1,0-25-16,0 24 16,0 1-16,0 0 15,0 0 1,0 0 15,0 0-15,0-25-1,0 49 1,0-49 124</inkml:trace>
  <inkml:trace contextRef="#ctx0" brushRef="#br0" timeOffset="3872">16644 11435 0,'-25'0'15,"25"0"17,0 0-17,0 25-15,0 0 16,0-1-16,0 26 15,0 0-15,0-26 16,50 26 0,-25-25-16,0 0 15,24-1 16,-49-24 16,25 0-31</inkml:trace>
  <inkml:trace contextRef="#ctx0" brushRef="#br0" timeOffset="4872">16868 11509 0,'0'0'16,"-25"0"31,25 0-47,0 0 15,0 25 1,-25 0-1,-25 25 1,50-50-16,0 24 16,0-24-16,0 25 15,0 0 1,-24-25-16,24 25 15,0-25 1,-25 25 0,25-1 15,0-24-16,0 25 1,-25 25 15,0-50 47,0 25-78,25-1 16,-25-24-1,25 25-15,-24-25 16</inkml:trace>
  <inkml:trace contextRef="#ctx0" brushRef="#br0" timeOffset="6344">16967 11832 0,'0'0'31,"25"0"-31,-1 0 78,-24 0-62,25 0-1,0 0 1,-25 0-1,0 0 1,0 25 15,0-1 0,0 1-15,0 25 15,0-50 0,-25 25 16,25-25-16,0 49 16,0-49 47,0 0-79,0 0-15,50 0 16,-50 0 0,49 0-16,-49 0 15,25 0 16,-25 0-31,25 0 78,0 0-62,0 0 0</inkml:trace>
  <inkml:trace contextRef="#ctx0" brushRef="#br0" timeOffset="12136">13271 10988 0,'0'0'78,"0"25"-62,0-25-16,0 25 15,0 0-15,0-25 16,0 49 0,0 26-1,0-50 16,0 0 16,25-25 78</inkml:trace>
  <inkml:trace contextRef="#ctx0" brushRef="#br0" timeOffset="14808">13296 11559 0,'0'0'62,"0"25"-46,0-25-1,0 25 1,24-1-16,-24 26 15,25-25 1,-25-25-16,50 49 16,-1 1-1,-49-50 1,25 25-1,-25-25 1,25 0 15,0 0 16,0 0 31,0 0-47</inkml:trace>
  <inkml:trace contextRef="#ctx0" brushRef="#br0" timeOffset="15656">13469 11633 0,'-25'0'16,"1"0"30,24 0-46,-50 50 16,50-25-16,-50 0 16,50-1-16,-24 26 15,-1-50-15,0 50 16,0-50-16,-24 24 15,49 1-15,0 0 16,0-25-16,-25 25 16,25 0-16,-25-25 31,25 24 47</inkml:trace>
  <inkml:trace contextRef="#ctx0" brushRef="#br0" timeOffset="18217">13643 11832 0,'25'0'109,"0"-50"-94,-1 25 1,1 1 202,0 24-155,-25 0-48,25-25 95,-25 25-64,-25 0-14,0 0-1,0 0 0,25 0-15,-49 0 30,49 0-46,0 0 16,0 0 31,-25 25-32,25-1 1,0-24 0,0 25-1,0 0-15,0 0 16,0 0-16,0-1 15,0 1 1,0 0 62,0-25-78,25 0 78,0 25-78,-1-25 16,-24 0-1,50 0 1,-50 0-16,25 0 15,-25 0 453,0 0-452,0 0 93,-25 0-109,25 0 31,-25 0-31,0 0 32,25 0 14,-24 0 48,-1 0 124</inkml:trace>
  <inkml:trace contextRef="#ctx0" brushRef="#br0" timeOffset="20304">13668 11832 0,'25'0'62,"-25"0"16,24 0-78,-24 0 16,50 0-1,-50 0 32,25 25 156,-25-25-187,0 24-1,0 1 1,0 0-1,0 0 63</inkml:trace>
  <inkml:trace contextRef="#ctx0" brushRef="#br0" timeOffset="50729">13320 12353 0,'0'0'31,"0"25"-15,0-25-1,0 49 1,0-49-1,0 50 1,25 24 0,-25-74-1,0 25 16,25-25-15,-25 25 15,0 0-31,0-1 31,25 26-15,-25-50 0,0 25-1,0 0 1,0-1 15,0 1 16,0 0-32,0-25 79,0 25-47,0-25-47,0 0 47,-50 0-32,50 0 16,-25 0 32,1 0-1,-1 0-31,0 0-15,25 0 109</inkml:trace>
  <inkml:trace contextRef="#ctx0" brushRef="#br0" timeOffset="51776">13544 12576 0,'0'0'46,"0"25"-14,0-25-32,0 49 15,0-49-15,0 50 31,0-50-31,25 25 32,-25 0-17,24-1 1,-24 1-1,0-25 79,25 25-94,-25 0 31</inkml:trace>
  <inkml:trace contextRef="#ctx0" brushRef="#br0" timeOffset="52608">13196 12551 0,'0'-25'0,"0"25"15,25 0-15,0 0 16,0-24-16,-25 24 16,49-25-16,1-25 15,0 50-15,-1 0 16,51-74-16,-76 74 15,26 0-15,24-25 16,-74 25-16,50 0 16,0-25-16,-50 25 15,24 0-15,51 0 16,-75 0-16,25 0 15,-1 0-15,1 0 16,0 0 0,-25-25-16</inkml:trace>
  <inkml:trace contextRef="#ctx0" brushRef="#br0" timeOffset="53560">13122 13146 0,'0'0'16,"25"0"-1,-25 0-15,49 0 16,-49 0-16,50 0 16,0 0-1,-50 0-15,49 0 16,-24 0-16,0 0 15,0 0-15,24 0 16,-24 0-16,0 0 16,25 0-16,24 0 15,-49-24-15,0 24 16,-25 0 31,24-25-16,-24 25-16,25 0 79</inkml:trace>
  <inkml:trace contextRef="#ctx0" brushRef="#br0" timeOffset="55216">13544 13271 0,'0'24'109,"0"-24"-78,25 0-15,-1 0 0,1 0-16,0 0 15,-25 25 32,0 25-31,0-50-1,0 25 1,0-1-1,0 1 1,0 0-16,0 0 31,0 0-15,0-1-1,0 1 17,0 0-32,0-25 15,0 25 1,0 0-1,-25-25 1,25 24 46,-25-24-46,1 0 0,24 0-16,-25 0 15,0 0 1,0 0 31,25 0 46,0 0-46,0-24-31,0-1-16,25 25 15,-25 0 1,25 0-16,0 0 15,-1-25-15,1 25 16,-25-25-16,25 25 16,0 0-16,-25 0 15,25 0-15,-25 0 16,49 0 15,-49 0-15,25 0-16,0 0 15,0 0 1,-1 0-1,1 0 17,0 0-17,0 0 16,-25 0-31,49 0 32,-49 0-17,50 0 1,-50 0-1,25 0 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t>05.10.2022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t>05.10.2022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t>05.10.2022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t>05.10.2022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t>05.10.2022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t>05.10.2022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t>05.10.2022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t>05.10.2022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t>05.10.2022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t>05.10.2022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t>05.10.2022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t>05.10.2022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customXml" Target="../ink/ink2.xml"/><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customXml" Target="../ink/ink5.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customXml" Target="../ink/ink6.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7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458328-A5D0-2727-3F2A-546313AE7081}"/>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C74DBF62-3C5A-AEDE-C023-2595F6B316E9}"/>
              </a:ext>
            </a:extLst>
          </p:cNvPr>
          <p:cNvSpPr>
            <a:spLocks noGrp="1"/>
          </p:cNvSpPr>
          <p:nvPr>
            <p:ph idx="1"/>
          </p:nvPr>
        </p:nvSpPr>
        <p:spPr>
          <a:xfrm>
            <a:off x="457200" y="836712"/>
            <a:ext cx="8229600" cy="5289451"/>
          </a:xfrm>
        </p:spPr>
        <p:txBody>
          <a:bodyPr>
            <a:normAutofit/>
          </a:bodyPr>
          <a:lstStyle/>
          <a:p>
            <a:pPr marL="0" indent="0" algn="ctr">
              <a:buNone/>
            </a:pPr>
            <a:r>
              <a:rPr lang="ru-RU" sz="8000" b="1" dirty="0"/>
              <a:t>Решение олимпиадных задач</a:t>
            </a:r>
            <a:endParaRPr lang="ru-KZ" sz="8000" b="1" dirty="0"/>
          </a:p>
        </p:txBody>
      </p:sp>
    </p:spTree>
    <p:extLst>
      <p:ext uri="{BB962C8B-B14F-4D97-AF65-F5344CB8AC3E}">
        <p14:creationId xmlns:p14="http://schemas.microsoft.com/office/powerpoint/2010/main" val="2669402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b="1" dirty="0">
                <a:solidFill>
                  <a:srgbClr val="333333"/>
                </a:solidFill>
                <a:latin typeface="Helvetica Neue"/>
              </a:rPr>
              <a:t>В равнобедренную трапецию </a:t>
            </a:r>
            <a:r>
              <a:rPr lang="en-US" sz="1800" b="1" dirty="0">
                <a:solidFill>
                  <a:srgbClr val="333333"/>
                </a:solidFill>
                <a:latin typeface="Helvetica Neue"/>
              </a:rPr>
              <a:t>ABCD (AB=CD) </a:t>
            </a:r>
            <a:r>
              <a:rPr lang="ru-RU" sz="1800" b="1" dirty="0">
                <a:solidFill>
                  <a:srgbClr val="333333"/>
                </a:solidFill>
                <a:latin typeface="Helvetica Neue"/>
              </a:rPr>
              <a:t>вписана окружность. Пусть </a:t>
            </a:r>
            <a:r>
              <a:rPr lang="en-US" sz="1800" b="1" dirty="0">
                <a:solidFill>
                  <a:srgbClr val="333333"/>
                </a:solidFill>
                <a:latin typeface="Helvetica Neue"/>
              </a:rPr>
              <a:t>M — </a:t>
            </a:r>
            <a:r>
              <a:rPr lang="ru-RU" sz="1800" b="1" dirty="0">
                <a:solidFill>
                  <a:srgbClr val="333333"/>
                </a:solidFill>
                <a:latin typeface="Helvetica Neue"/>
              </a:rPr>
              <a:t>точка касания окружности со стороной </a:t>
            </a:r>
            <a:r>
              <a:rPr lang="en-US" sz="1800" b="1" dirty="0">
                <a:solidFill>
                  <a:srgbClr val="333333"/>
                </a:solidFill>
                <a:latin typeface="Helvetica Neue"/>
              </a:rPr>
              <a:t>CD, K — </a:t>
            </a:r>
            <a:r>
              <a:rPr lang="ru-RU" sz="1800" b="1" dirty="0">
                <a:solidFill>
                  <a:srgbClr val="333333"/>
                </a:solidFill>
                <a:latin typeface="Helvetica Neue"/>
              </a:rPr>
              <a:t>точка пересечения окружности с отрезком </a:t>
            </a:r>
            <a:r>
              <a:rPr lang="en-US" sz="1800" b="1" dirty="0">
                <a:solidFill>
                  <a:srgbClr val="333333"/>
                </a:solidFill>
                <a:latin typeface="Helvetica Neue"/>
              </a:rPr>
              <a:t>AM, L — </a:t>
            </a:r>
            <a:r>
              <a:rPr lang="ru-RU" sz="1800" b="1" dirty="0">
                <a:solidFill>
                  <a:srgbClr val="333333"/>
                </a:solidFill>
                <a:latin typeface="Helvetica Neue"/>
              </a:rPr>
              <a:t>точка пересечения окружности с отрезком </a:t>
            </a:r>
            <a:r>
              <a:rPr lang="en-US" sz="1800" b="1" dirty="0">
                <a:solidFill>
                  <a:srgbClr val="333333"/>
                </a:solidFill>
                <a:latin typeface="Helvetica Neue"/>
              </a:rPr>
              <a:t>BM. </a:t>
            </a:r>
            <a:r>
              <a:rPr lang="ru-RU" sz="1800" b="1" dirty="0">
                <a:solidFill>
                  <a:srgbClr val="333333"/>
                </a:solidFill>
                <a:latin typeface="Helvetica Neue"/>
              </a:rPr>
              <a:t>Найдите величину </a:t>
            </a:r>
            <a:r>
              <a:rPr lang="en-US" sz="1800" b="1" dirty="0">
                <a:solidFill>
                  <a:srgbClr val="333333"/>
                </a:solidFill>
                <a:latin typeface="Helvetica Neue"/>
              </a:rPr>
              <a:t>AM</a:t>
            </a:r>
            <a:r>
              <a:rPr lang="ru-RU" sz="1800" b="1" dirty="0">
                <a:solidFill>
                  <a:srgbClr val="333333"/>
                </a:solidFill>
                <a:latin typeface="Helvetica Neue"/>
              </a:rPr>
              <a:t>/</a:t>
            </a:r>
            <a:r>
              <a:rPr lang="en-US" sz="1800" b="1" dirty="0">
                <a:solidFill>
                  <a:srgbClr val="333333"/>
                </a:solidFill>
                <a:latin typeface="Helvetica Neue"/>
              </a:rPr>
              <a:t>AK+BM</a:t>
            </a:r>
            <a:r>
              <a:rPr lang="ru-RU" sz="1800" b="1" dirty="0">
                <a:solidFill>
                  <a:srgbClr val="333333"/>
                </a:solidFill>
                <a:latin typeface="Helvetica Neue"/>
              </a:rPr>
              <a:t>/</a:t>
            </a:r>
            <a:r>
              <a:rPr lang="en-US" sz="1800" b="1" dirty="0">
                <a:solidFill>
                  <a:srgbClr val="333333"/>
                </a:solidFill>
                <a:latin typeface="Helvetica Neue"/>
              </a:rPr>
              <a:t>BL</a:t>
            </a:r>
            <a:r>
              <a:rPr lang="en-US" dirty="0">
                <a:solidFill>
                  <a:srgbClr val="333333"/>
                </a:solidFill>
                <a:latin typeface="Helvetica Neue"/>
              </a:rPr>
              <a:t>.</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4189" y="1600200"/>
            <a:ext cx="6010179" cy="5041467"/>
          </a:xfrm>
        </p:spPr>
      </p:pic>
    </p:spTree>
    <p:extLst>
      <p:ext uri="{BB962C8B-B14F-4D97-AF65-F5344CB8AC3E}">
        <p14:creationId xmlns:p14="http://schemas.microsoft.com/office/powerpoint/2010/main" val="172707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476672"/>
            <a:ext cx="8362746" cy="5256584"/>
          </a:xfrm>
        </p:spPr>
      </p:pic>
    </p:spTree>
    <p:extLst>
      <p:ext uri="{BB962C8B-B14F-4D97-AF65-F5344CB8AC3E}">
        <p14:creationId xmlns:p14="http://schemas.microsoft.com/office/powerpoint/2010/main" val="3731886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692696"/>
            <a:ext cx="8496755" cy="4824536"/>
          </a:xfrm>
        </p:spPr>
      </p:pic>
    </p:spTree>
    <p:extLst>
      <p:ext uri="{BB962C8B-B14F-4D97-AF65-F5344CB8AC3E}">
        <p14:creationId xmlns:p14="http://schemas.microsoft.com/office/powerpoint/2010/main" val="1027020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600" b="1" dirty="0">
                <a:solidFill>
                  <a:srgbClr val="333333"/>
                </a:solidFill>
                <a:latin typeface="Helvetica Neue"/>
              </a:rPr>
              <a:t>В треугольнике </a:t>
            </a:r>
            <a:r>
              <a:rPr lang="en-US" sz="1600" b="1" dirty="0">
                <a:solidFill>
                  <a:srgbClr val="333333"/>
                </a:solidFill>
                <a:latin typeface="Helvetica Neue"/>
              </a:rPr>
              <a:t>ABC </a:t>
            </a:r>
            <a:r>
              <a:rPr lang="ru-RU" sz="1600" b="1" dirty="0">
                <a:solidFill>
                  <a:srgbClr val="333333"/>
                </a:solidFill>
                <a:latin typeface="Helvetica Neue"/>
              </a:rPr>
              <a:t>проведена биссектриса </a:t>
            </a:r>
            <a:r>
              <a:rPr lang="en-US" sz="1600" b="1" dirty="0">
                <a:solidFill>
                  <a:srgbClr val="333333"/>
                </a:solidFill>
                <a:latin typeface="Helvetica Neue"/>
              </a:rPr>
              <a:t>AD, </a:t>
            </a:r>
            <a:r>
              <a:rPr lang="ru-RU" sz="1600" b="1" dirty="0">
                <a:solidFill>
                  <a:srgbClr val="333333"/>
                </a:solidFill>
                <a:latin typeface="Helvetica Neue"/>
              </a:rPr>
              <a:t>а биссектриса внешнего угла при вершине </a:t>
            </a:r>
            <a:r>
              <a:rPr lang="en-US" sz="1600" b="1" dirty="0">
                <a:solidFill>
                  <a:srgbClr val="333333"/>
                </a:solidFill>
                <a:latin typeface="Helvetica Neue"/>
              </a:rPr>
              <a:t>A </a:t>
            </a:r>
            <a:r>
              <a:rPr lang="ru-RU" sz="1600" b="1" dirty="0">
                <a:solidFill>
                  <a:srgbClr val="333333"/>
                </a:solidFill>
                <a:latin typeface="Helvetica Neue"/>
              </a:rPr>
              <a:t>во второй пересекает описанную окружность треугольника </a:t>
            </a:r>
            <a:r>
              <a:rPr lang="en-US" sz="1600" b="1" dirty="0">
                <a:solidFill>
                  <a:srgbClr val="333333"/>
                </a:solidFill>
                <a:latin typeface="Helvetica Neue"/>
              </a:rPr>
              <a:t>ABC </a:t>
            </a:r>
            <a:r>
              <a:rPr lang="ru-RU" sz="1600" b="1" dirty="0">
                <a:solidFill>
                  <a:srgbClr val="333333"/>
                </a:solidFill>
                <a:latin typeface="Helvetica Neue"/>
              </a:rPr>
              <a:t>в точке </a:t>
            </a:r>
            <a:r>
              <a:rPr lang="en-US" sz="1600" b="1" dirty="0">
                <a:solidFill>
                  <a:srgbClr val="333333"/>
                </a:solidFill>
                <a:latin typeface="Helvetica Neue"/>
              </a:rPr>
              <a:t>P. </a:t>
            </a:r>
            <a:r>
              <a:rPr lang="ru-RU" sz="1600" b="1" dirty="0">
                <a:solidFill>
                  <a:srgbClr val="333333"/>
                </a:solidFill>
                <a:latin typeface="Helvetica Neue"/>
              </a:rPr>
              <a:t>Некоторая окружность, проходящая через точки </a:t>
            </a:r>
            <a:r>
              <a:rPr lang="en-US" sz="1600" b="1" dirty="0">
                <a:solidFill>
                  <a:srgbClr val="333333"/>
                </a:solidFill>
                <a:latin typeface="Helvetica Neue"/>
              </a:rPr>
              <a:t>A </a:t>
            </a:r>
            <a:r>
              <a:rPr lang="ru-RU" sz="1600" b="1" dirty="0">
                <a:solidFill>
                  <a:srgbClr val="333333"/>
                </a:solidFill>
                <a:latin typeface="Helvetica Neue"/>
              </a:rPr>
              <a:t>и </a:t>
            </a:r>
            <a:r>
              <a:rPr lang="en-US" sz="1600" b="1" dirty="0">
                <a:solidFill>
                  <a:srgbClr val="333333"/>
                </a:solidFill>
                <a:latin typeface="Helvetica Neue"/>
              </a:rPr>
              <a:t>P, </a:t>
            </a:r>
            <a:r>
              <a:rPr lang="ru-RU" sz="1600" b="1" dirty="0">
                <a:solidFill>
                  <a:srgbClr val="333333"/>
                </a:solidFill>
                <a:latin typeface="Helvetica Neue"/>
              </a:rPr>
              <a:t>во второй раз пересекает отрезки </a:t>
            </a:r>
            <a:r>
              <a:rPr lang="en-US" sz="1600" b="1" dirty="0">
                <a:solidFill>
                  <a:srgbClr val="333333"/>
                </a:solidFill>
                <a:latin typeface="Helvetica Neue"/>
              </a:rPr>
              <a:t>BP </a:t>
            </a:r>
            <a:r>
              <a:rPr lang="ru-RU" sz="1600" b="1" dirty="0">
                <a:solidFill>
                  <a:srgbClr val="333333"/>
                </a:solidFill>
                <a:latin typeface="Helvetica Neue"/>
              </a:rPr>
              <a:t>и </a:t>
            </a:r>
            <a:r>
              <a:rPr lang="en-US" sz="1600" b="1" dirty="0">
                <a:solidFill>
                  <a:srgbClr val="333333"/>
                </a:solidFill>
                <a:latin typeface="Helvetica Neue"/>
              </a:rPr>
              <a:t>CP </a:t>
            </a:r>
            <a:r>
              <a:rPr lang="ru-RU" sz="1600" b="1" dirty="0">
                <a:solidFill>
                  <a:srgbClr val="333333"/>
                </a:solidFill>
                <a:latin typeface="Helvetica Neue"/>
              </a:rPr>
              <a:t>в точках </a:t>
            </a:r>
            <a:r>
              <a:rPr lang="en-US" sz="1600" b="1" dirty="0">
                <a:solidFill>
                  <a:srgbClr val="333333"/>
                </a:solidFill>
                <a:latin typeface="Helvetica Neue"/>
              </a:rPr>
              <a:t>E </a:t>
            </a:r>
            <a:r>
              <a:rPr lang="ru-RU" sz="1600" b="1" dirty="0">
                <a:solidFill>
                  <a:srgbClr val="333333"/>
                </a:solidFill>
                <a:latin typeface="Helvetica Neue"/>
              </a:rPr>
              <a:t>и </a:t>
            </a:r>
            <a:r>
              <a:rPr lang="en-US" sz="1600" b="1" dirty="0">
                <a:solidFill>
                  <a:srgbClr val="333333"/>
                </a:solidFill>
                <a:latin typeface="Helvetica Neue"/>
              </a:rPr>
              <a:t>F </a:t>
            </a:r>
            <a:r>
              <a:rPr lang="ru-RU" sz="1600" b="1" dirty="0">
                <a:solidFill>
                  <a:srgbClr val="333333"/>
                </a:solidFill>
                <a:latin typeface="Helvetica Neue"/>
              </a:rPr>
              <a:t>соответственно. Докажите, что ∠</a:t>
            </a:r>
            <a:r>
              <a:rPr lang="en-US" sz="1600" b="1" dirty="0">
                <a:solidFill>
                  <a:srgbClr val="333333"/>
                </a:solidFill>
                <a:latin typeface="Helvetica Neue"/>
              </a:rPr>
              <a:t>DEP=∠DFP.</a:t>
            </a:r>
            <a:r>
              <a:rPr lang="en-US" sz="1600" b="1" dirty="0"/>
              <a:t/>
            </a:r>
            <a:br>
              <a:rPr lang="en-US" sz="1600" b="1" dirty="0"/>
            </a:br>
            <a:endParaRPr lang="ru-RU" sz="1600" b="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1196752"/>
            <a:ext cx="4527514" cy="5104379"/>
          </a:xfrm>
        </p:spPr>
      </p:pic>
    </p:spTree>
    <p:extLst>
      <p:ext uri="{BB962C8B-B14F-4D97-AF65-F5344CB8AC3E}">
        <p14:creationId xmlns:p14="http://schemas.microsoft.com/office/powerpoint/2010/main" val="1048206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59" y="293041"/>
            <a:ext cx="8225443" cy="6088287"/>
          </a:xfrm>
        </p:spPr>
      </p:pic>
    </p:spTree>
    <p:extLst>
      <p:ext uri="{BB962C8B-B14F-4D97-AF65-F5344CB8AC3E}">
        <p14:creationId xmlns:p14="http://schemas.microsoft.com/office/powerpoint/2010/main" val="453049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88640"/>
            <a:ext cx="8258726" cy="6120680"/>
          </a:xfrm>
        </p:spPr>
      </p:pic>
    </p:spTree>
    <p:extLst>
      <p:ext uri="{BB962C8B-B14F-4D97-AF65-F5344CB8AC3E}">
        <p14:creationId xmlns:p14="http://schemas.microsoft.com/office/powerpoint/2010/main" val="3667844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188640"/>
            <a:ext cx="5544616" cy="6251073"/>
          </a:xfrm>
        </p:spPr>
      </p:pic>
    </p:spTree>
    <p:extLst>
      <p:ext uri="{BB962C8B-B14F-4D97-AF65-F5344CB8AC3E}">
        <p14:creationId xmlns:p14="http://schemas.microsoft.com/office/powerpoint/2010/main" val="2600432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p:txBody>
              <a:bodyPr>
                <a:normAutofit/>
              </a:bodyPr>
              <a:lstStyle/>
              <a:p>
                <a:r>
                  <a:rPr lang="ru-RU" sz="1600" b="1" dirty="0"/>
                  <a:t>В  равнобедренном треугольнике АВС угол В=</a:t>
                </a:r>
                <a14:m>
                  <m:oMath xmlns:m="http://schemas.openxmlformats.org/officeDocument/2006/math">
                    <m:sSup>
                      <m:sSupPr>
                        <m:ctrlPr>
                          <a:rPr lang="ru-RU" sz="1600" b="1" i="1" smtClean="0">
                            <a:latin typeface="Cambria Math" panose="02040503050406030204" pitchFamily="18" charset="0"/>
                          </a:rPr>
                        </m:ctrlPr>
                      </m:sSupPr>
                      <m:e>
                        <m:r>
                          <a:rPr lang="ru-RU" sz="1600" b="1" i="1" smtClean="0">
                            <a:latin typeface="Cambria Math" panose="02040503050406030204" pitchFamily="18" charset="0"/>
                          </a:rPr>
                          <m:t>𝟏𝟎𝟎</m:t>
                        </m:r>
                      </m:e>
                      <m:sup>
                        <m:r>
                          <a:rPr lang="ru-RU" sz="1600" b="1" i="1" smtClean="0">
                            <a:latin typeface="Cambria Math" panose="02040503050406030204" pitchFamily="18" charset="0"/>
                          </a:rPr>
                          <m:t>𝟎</m:t>
                        </m:r>
                      </m:sup>
                    </m:sSup>
                  </m:oMath>
                </a14:m>
                <a:r>
                  <a:rPr lang="ru-RU" sz="1600" b="1" dirty="0"/>
                  <a:t> , ВД=АС, </a:t>
                </a:r>
                <a:br>
                  <a:rPr lang="ru-RU" sz="1600" b="1" dirty="0"/>
                </a:br>
                <a:r>
                  <a:rPr lang="ru-RU" sz="1600" b="1" dirty="0"/>
                  <a:t>точка А принадлежит отрезку ВД. Найдите угол ВДС.</a:t>
                </a:r>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ru-RU">
                    <a:noFill/>
                  </a:rPr>
                  <a:t> </a:t>
                </a:r>
              </a:p>
            </p:txBody>
          </p:sp>
        </mc:Fallback>
      </mc:AlternateContent>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3090" y="1416003"/>
            <a:ext cx="7797820" cy="4969512"/>
          </a:xfrm>
        </p:spPr>
      </p:pic>
    </p:spTree>
    <p:extLst>
      <p:ext uri="{BB962C8B-B14F-4D97-AF65-F5344CB8AC3E}">
        <p14:creationId xmlns:p14="http://schemas.microsoft.com/office/powerpoint/2010/main" val="4196558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836832"/>
            <a:ext cx="8507288" cy="4176344"/>
          </a:xfrm>
        </p:spPr>
      </p:pic>
    </p:spTree>
    <p:extLst>
      <p:ext uri="{BB962C8B-B14F-4D97-AF65-F5344CB8AC3E}">
        <p14:creationId xmlns:p14="http://schemas.microsoft.com/office/powerpoint/2010/main" val="562058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457200" y="548680"/>
                <a:ext cx="8229600" cy="5577483"/>
              </a:xfrm>
            </p:spPr>
            <p:txBody>
              <a:bodyPr/>
              <a:lstStyle/>
              <a:p>
                <a14:m>
                  <m:oMath xmlns:m="http://schemas.openxmlformats.org/officeDocument/2006/math">
                    <m:f>
                      <m:fPr>
                        <m:ctrlPr>
                          <a:rPr lang="ru-RU" i="1" smtClean="0">
                            <a:latin typeface="Cambria Math" panose="02040503050406030204" pitchFamily="18" charset="0"/>
                          </a:rPr>
                        </m:ctrlPr>
                      </m:fPr>
                      <m:num>
                        <m:r>
                          <a:rPr lang="ru-RU" b="0" i="1" smtClean="0">
                            <a:latin typeface="Cambria Math" panose="02040503050406030204" pitchFamily="18" charset="0"/>
                          </a:rPr>
                          <m:t>КС</m:t>
                        </m:r>
                      </m:num>
                      <m:den>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sin</m:t>
                            </m:r>
                          </m:fName>
                          <m:e>
                            <m:r>
                              <a:rPr lang="ru-RU" b="0" i="1" smtClean="0">
                                <a:latin typeface="Cambria Math" panose="02040503050406030204" pitchFamily="18" charset="0"/>
                              </a:rPr>
                              <m:t>80</m:t>
                            </m:r>
                          </m:e>
                        </m:func>
                      </m:den>
                    </m:f>
                  </m:oMath>
                </a14:m>
                <a:r>
                  <a:rPr lang="ru-RU" dirty="0"/>
                  <a:t>=</a:t>
                </a:r>
                <a14:m>
                  <m:oMath xmlns:m="http://schemas.openxmlformats.org/officeDocument/2006/math">
                    <m:f>
                      <m:fPr>
                        <m:ctrlPr>
                          <a:rPr lang="ru-RU" i="1" dirty="0" smtClean="0">
                            <a:latin typeface="Cambria Math" panose="02040503050406030204" pitchFamily="18" charset="0"/>
                          </a:rPr>
                        </m:ctrlPr>
                      </m:fPr>
                      <m:num>
                        <m:r>
                          <a:rPr lang="ru-RU" b="0" i="1" dirty="0" smtClean="0">
                            <a:latin typeface="Cambria Math" panose="02040503050406030204" pitchFamily="18" charset="0"/>
                          </a:rPr>
                          <m:t>КВ</m:t>
                        </m:r>
                      </m:num>
                      <m:den>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sin</m:t>
                            </m:r>
                          </m:fName>
                          <m:e>
                            <m:r>
                              <a:rPr lang="ru-RU" b="0" i="1" dirty="0" smtClean="0">
                                <a:latin typeface="Cambria Math" panose="02040503050406030204" pitchFamily="18" charset="0"/>
                              </a:rPr>
                              <m:t>30</m:t>
                            </m:r>
                          </m:e>
                        </m:func>
                      </m:den>
                    </m:f>
                  </m:oMath>
                </a14:m>
                <a:endParaRPr lang="ru-RU" dirty="0"/>
              </a:p>
              <a:p>
                <a:r>
                  <a:rPr lang="ru-RU" dirty="0"/>
                  <a:t>КС=2</a:t>
                </a:r>
                <a14:m>
                  <m:oMath xmlns:m="http://schemas.openxmlformats.org/officeDocument/2006/math">
                    <m:func>
                      <m:funcPr>
                        <m:ctrlPr>
                          <a:rPr lang="en-US" i="1" smtClean="0">
                            <a:latin typeface="Cambria Math" panose="02040503050406030204" pitchFamily="18" charset="0"/>
                          </a:rPr>
                        </m:ctrlPr>
                      </m:funcPr>
                      <m:fName>
                        <m:r>
                          <a:rPr lang="ru-RU" b="0" i="0" smtClean="0">
                            <a:latin typeface="Cambria Math" panose="02040503050406030204" pitchFamily="18" charset="0"/>
                          </a:rPr>
                          <m:t>КВ</m:t>
                        </m:r>
                        <m:r>
                          <m:rPr>
                            <m:sty m:val="p"/>
                          </m:rPr>
                          <a:rPr lang="en-US" i="0" smtClean="0">
                            <a:latin typeface="Cambria Math" panose="02040503050406030204" pitchFamily="18" charset="0"/>
                          </a:rPr>
                          <m:t>sin</m:t>
                        </m:r>
                      </m:fName>
                      <m:e>
                        <m:sSup>
                          <m:sSupPr>
                            <m:ctrlPr>
                              <a:rPr lang="en-US" i="1" smtClean="0">
                                <a:latin typeface="Cambria Math" panose="02040503050406030204" pitchFamily="18" charset="0"/>
                              </a:rPr>
                            </m:ctrlPr>
                          </m:sSupPr>
                          <m:e>
                            <m:r>
                              <a:rPr lang="ru-RU" b="0" i="1" smtClean="0">
                                <a:latin typeface="Cambria Math" panose="02040503050406030204" pitchFamily="18" charset="0"/>
                              </a:rPr>
                              <m:t>80</m:t>
                            </m:r>
                          </m:e>
                          <m:sup>
                            <m:r>
                              <a:rPr lang="ru-RU" b="0" i="1" smtClean="0">
                                <a:latin typeface="Cambria Math" panose="02040503050406030204" pitchFamily="18" charset="0"/>
                              </a:rPr>
                              <m:t>0</m:t>
                            </m:r>
                          </m:sup>
                        </m:sSup>
                        <m:r>
                          <a:rPr lang="ru-RU" b="0" i="1" smtClean="0">
                            <a:latin typeface="Cambria Math" panose="02040503050406030204" pitchFamily="18" charset="0"/>
                          </a:rPr>
                          <m:t>=2КВ</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sSup>
                              <m:sSupPr>
                                <m:ctrlPr>
                                  <a:rPr lang="en-US" b="0" i="1" smtClean="0">
                                    <a:latin typeface="Cambria Math" panose="02040503050406030204" pitchFamily="18" charset="0"/>
                                  </a:rPr>
                                </m:ctrlPr>
                              </m:sSupPr>
                              <m:e>
                                <m:r>
                                  <a:rPr lang="ru-RU" b="0" i="1" smtClean="0">
                                    <a:latin typeface="Cambria Math" panose="02040503050406030204" pitchFamily="18" charset="0"/>
                                  </a:rPr>
                                  <m:t>10</m:t>
                                </m:r>
                              </m:e>
                              <m:sup>
                                <m:r>
                                  <a:rPr lang="ru-RU" b="0" i="1" smtClean="0">
                                    <a:latin typeface="Cambria Math" panose="02040503050406030204" pitchFamily="18" charset="0"/>
                                  </a:rPr>
                                  <m:t>0</m:t>
                                </m:r>
                              </m:sup>
                            </m:sSup>
                          </m:e>
                        </m:func>
                      </m:e>
                    </m:func>
                  </m:oMath>
                </a14:m>
                <a:endParaRPr lang="ru-RU" dirty="0"/>
              </a:p>
              <a:p>
                <a:r>
                  <a:rPr lang="ru-RU" dirty="0"/>
                  <a:t>В треугольнике АКС применим теорему синусов </a:t>
                </a:r>
                <a14:m>
                  <m:oMath xmlns:m="http://schemas.openxmlformats.org/officeDocument/2006/math">
                    <m:f>
                      <m:fPr>
                        <m:ctrlPr>
                          <a:rPr lang="ru-RU" i="1" smtClean="0">
                            <a:latin typeface="Cambria Math" panose="02040503050406030204" pitchFamily="18" charset="0"/>
                          </a:rPr>
                        </m:ctrlPr>
                      </m:fPr>
                      <m:num>
                        <m:r>
                          <a:rPr lang="ru-RU" b="0" i="1" smtClean="0">
                            <a:latin typeface="Cambria Math" panose="02040503050406030204" pitchFamily="18" charset="0"/>
                          </a:rPr>
                          <m:t>АК</m:t>
                        </m:r>
                      </m:num>
                      <m:den>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sin</m:t>
                            </m:r>
                          </m:fName>
                          <m:e>
                            <m:sSup>
                              <m:sSupPr>
                                <m:ctrlPr>
                                  <a:rPr lang="en-US" i="1" smtClean="0">
                                    <a:latin typeface="Cambria Math" panose="02040503050406030204" pitchFamily="18" charset="0"/>
                                  </a:rPr>
                                </m:ctrlPr>
                              </m:sSupPr>
                              <m:e>
                                <m:r>
                                  <a:rPr lang="ru-RU" b="0" i="1" smtClean="0">
                                    <a:latin typeface="Cambria Math" panose="02040503050406030204" pitchFamily="18" charset="0"/>
                                  </a:rPr>
                                  <m:t>70</m:t>
                                </m:r>
                              </m:e>
                              <m:sup>
                                <m:r>
                                  <a:rPr lang="ru-RU" b="0" i="1" smtClean="0">
                                    <a:latin typeface="Cambria Math" panose="02040503050406030204" pitchFamily="18" charset="0"/>
                                  </a:rPr>
                                  <m:t>0</m:t>
                                </m:r>
                              </m:sup>
                            </m:sSup>
                          </m:e>
                        </m:func>
                      </m:den>
                    </m:f>
                    <m:r>
                      <a:rPr lang="ru-RU" b="0" i="1" smtClean="0">
                        <a:latin typeface="Cambria Math" panose="02040503050406030204" pitchFamily="18" charset="0"/>
                      </a:rPr>
                      <m:t>=</m:t>
                    </m:r>
                    <m:f>
                      <m:fPr>
                        <m:ctrlPr>
                          <a:rPr lang="ru-RU" b="0" i="1" smtClean="0">
                            <a:latin typeface="Cambria Math" panose="02040503050406030204" pitchFamily="18" charset="0"/>
                          </a:rPr>
                        </m:ctrlPr>
                      </m:fPr>
                      <m:num>
                        <m:r>
                          <a:rPr lang="ru-RU" b="0" i="1" smtClean="0">
                            <a:latin typeface="Cambria Math" panose="02040503050406030204" pitchFamily="18" charset="0"/>
                          </a:rPr>
                          <m:t>КС</m:t>
                        </m:r>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p>
                              <m:sSupPr>
                                <m:ctrlPr>
                                  <a:rPr lang="en-US" b="0" i="1" smtClean="0">
                                    <a:latin typeface="Cambria Math" panose="02040503050406030204" pitchFamily="18" charset="0"/>
                                  </a:rPr>
                                </m:ctrlPr>
                              </m:sSupPr>
                              <m:e>
                                <m:r>
                                  <a:rPr lang="ru-RU" b="0" i="1" smtClean="0">
                                    <a:latin typeface="Cambria Math" panose="02040503050406030204" pitchFamily="18" charset="0"/>
                                  </a:rPr>
                                  <m:t>40</m:t>
                                </m:r>
                              </m:e>
                              <m:sup>
                                <m:r>
                                  <a:rPr lang="ru-RU" b="0" i="1" smtClean="0">
                                    <a:latin typeface="Cambria Math" panose="02040503050406030204" pitchFamily="18" charset="0"/>
                                  </a:rPr>
                                  <m:t>0</m:t>
                                </m:r>
                              </m:sup>
                            </m:sSup>
                          </m:e>
                        </m:func>
                      </m:den>
                    </m:f>
                    <m:r>
                      <a:rPr lang="ru-RU" b="0" i="1" smtClean="0">
                        <a:latin typeface="Cambria Math" panose="02040503050406030204" pitchFamily="18" charset="0"/>
                      </a:rPr>
                      <m:t>, АК=АВ+ВК</m:t>
                    </m:r>
                  </m:oMath>
                </a14:m>
                <a:r>
                  <a:rPr lang="ru-RU" b="0" dirty="0"/>
                  <a:t>=ДБ</a:t>
                </a:r>
              </a:p>
              <a:p>
                <a:r>
                  <a:rPr lang="ru-RU" dirty="0"/>
                  <a:t>АВ+ВК=</a:t>
                </a:r>
                <a14:m>
                  <m:oMath xmlns:m="http://schemas.openxmlformats.org/officeDocument/2006/math">
                    <m:f>
                      <m:fPr>
                        <m:ctrlPr>
                          <a:rPr lang="ru-RU" i="1" smtClean="0">
                            <a:latin typeface="Cambria Math" panose="02040503050406030204" pitchFamily="18" charset="0"/>
                          </a:rPr>
                        </m:ctrlPr>
                      </m:fPr>
                      <m:num>
                        <m:r>
                          <a:rPr lang="ru-RU" b="0" i="1" smtClean="0">
                            <a:latin typeface="Cambria Math" panose="02040503050406030204" pitchFamily="18" charset="0"/>
                          </a:rPr>
                          <m:t>КС</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p>
                              <m:sSupPr>
                                <m:ctrlPr>
                                  <a:rPr lang="en-US" b="0" i="1" smtClean="0">
                                    <a:latin typeface="Cambria Math" panose="02040503050406030204" pitchFamily="18" charset="0"/>
                                  </a:rPr>
                                </m:ctrlPr>
                              </m:sSupPr>
                              <m:e>
                                <m:r>
                                  <a:rPr lang="ru-RU" b="0" i="1" smtClean="0">
                                    <a:latin typeface="Cambria Math" panose="02040503050406030204" pitchFamily="18" charset="0"/>
                                  </a:rPr>
                                  <m:t>70</m:t>
                                </m:r>
                              </m:e>
                              <m:sup>
                                <m:r>
                                  <a:rPr lang="ru-RU" b="0" i="1" smtClean="0">
                                    <a:latin typeface="Cambria Math" panose="02040503050406030204" pitchFamily="18" charset="0"/>
                                  </a:rPr>
                                  <m:t>0</m:t>
                                </m:r>
                              </m:sup>
                            </m:sSup>
                          </m:e>
                        </m:func>
                      </m:num>
                      <m:den>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sin</m:t>
                            </m:r>
                          </m:fName>
                          <m:e>
                            <m:sSup>
                              <m:sSupPr>
                                <m:ctrlPr>
                                  <a:rPr lang="en-US" i="1" smtClean="0">
                                    <a:latin typeface="Cambria Math" panose="02040503050406030204" pitchFamily="18" charset="0"/>
                                  </a:rPr>
                                </m:ctrlPr>
                              </m:sSupPr>
                              <m:e>
                                <m:r>
                                  <a:rPr lang="ru-RU" b="0" i="1" smtClean="0">
                                    <a:latin typeface="Cambria Math" panose="02040503050406030204" pitchFamily="18" charset="0"/>
                                  </a:rPr>
                                  <m:t>40</m:t>
                                </m:r>
                              </m:e>
                              <m:sup>
                                <m:r>
                                  <a:rPr lang="ru-RU" b="0" i="1" smtClean="0">
                                    <a:latin typeface="Cambria Math" panose="02040503050406030204" pitchFamily="18" charset="0"/>
                                  </a:rPr>
                                  <m:t>0</m:t>
                                </m:r>
                              </m:sup>
                            </m:sSup>
                          </m:e>
                        </m:func>
                      </m:den>
                    </m:f>
                    <m:r>
                      <a:rPr lang="ru-RU" b="0" i="1" smtClean="0">
                        <a:latin typeface="Cambria Math" panose="02040503050406030204" pitchFamily="18" charset="0"/>
                      </a:rPr>
                      <m:t>=</m:t>
                    </m:r>
                    <m:f>
                      <m:fPr>
                        <m:ctrlPr>
                          <a:rPr lang="ru-RU" b="0" i="1" smtClean="0">
                            <a:latin typeface="Cambria Math" panose="02040503050406030204" pitchFamily="18" charset="0"/>
                          </a:rPr>
                        </m:ctrlPr>
                      </m:fPr>
                      <m:num>
                        <m:r>
                          <a:rPr lang="ru-RU" b="0" i="1" smtClean="0">
                            <a:latin typeface="Cambria Math" panose="02040503050406030204" pitchFamily="18" charset="0"/>
                          </a:rPr>
                          <m:t>КС</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sSup>
                              <m:sSupPr>
                                <m:ctrlPr>
                                  <a:rPr lang="en-US" b="0" i="1" smtClean="0">
                                    <a:latin typeface="Cambria Math" panose="02040503050406030204" pitchFamily="18" charset="0"/>
                                  </a:rPr>
                                </m:ctrlPr>
                              </m:sSupPr>
                              <m:e>
                                <m:r>
                                  <a:rPr lang="ru-RU" b="0" i="1" smtClean="0">
                                    <a:latin typeface="Cambria Math" panose="02040503050406030204" pitchFamily="18" charset="0"/>
                                  </a:rPr>
                                  <m:t>20</m:t>
                                </m:r>
                              </m:e>
                              <m:sup>
                                <m:r>
                                  <a:rPr lang="ru-RU" b="0" i="1" smtClean="0">
                                    <a:latin typeface="Cambria Math" panose="02040503050406030204" pitchFamily="18" charset="0"/>
                                  </a:rPr>
                                  <m:t>0</m:t>
                                </m:r>
                              </m:sup>
                            </m:sSup>
                          </m:e>
                        </m:func>
                      </m:num>
                      <m:den>
                        <m:r>
                          <a:rPr lang="ru-RU" b="0" i="1" smtClean="0">
                            <a:latin typeface="Cambria Math" panose="02040503050406030204" pitchFamily="18" charset="0"/>
                          </a:rPr>
                          <m:t>2</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p>
                              <m:sSupPr>
                                <m:ctrlPr>
                                  <a:rPr lang="en-US" b="0" i="1" smtClean="0">
                                    <a:latin typeface="Cambria Math" panose="02040503050406030204" pitchFamily="18" charset="0"/>
                                  </a:rPr>
                                </m:ctrlPr>
                              </m:sSupPr>
                              <m:e>
                                <m:r>
                                  <a:rPr lang="ru-RU" b="0" i="1" smtClean="0">
                                    <a:latin typeface="Cambria Math" panose="02040503050406030204" pitchFamily="18" charset="0"/>
                                  </a:rPr>
                                  <m:t>20</m:t>
                                </m:r>
                              </m:e>
                              <m:sup>
                                <m:r>
                                  <a:rPr lang="ru-RU" b="0" i="1" smtClean="0">
                                    <a:latin typeface="Cambria Math" panose="02040503050406030204" pitchFamily="18" charset="0"/>
                                  </a:rPr>
                                  <m:t>0</m:t>
                                </m:r>
                              </m:sup>
                            </m:sSup>
                          </m:e>
                        </m:fun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sSup>
                              <m:sSupPr>
                                <m:ctrlPr>
                                  <a:rPr lang="en-US" b="0" i="1" smtClean="0">
                                    <a:latin typeface="Cambria Math" panose="02040503050406030204" pitchFamily="18" charset="0"/>
                                  </a:rPr>
                                </m:ctrlPr>
                              </m:sSupPr>
                              <m:e>
                                <m:r>
                                  <a:rPr lang="ru-RU" b="0" i="1" smtClean="0">
                                    <a:latin typeface="Cambria Math" panose="02040503050406030204" pitchFamily="18" charset="0"/>
                                  </a:rPr>
                                  <m:t>20</m:t>
                                </m:r>
                              </m:e>
                              <m:sup>
                                <m:r>
                                  <a:rPr lang="ru-RU" b="0" i="1" smtClean="0">
                                    <a:latin typeface="Cambria Math" panose="02040503050406030204" pitchFamily="18" charset="0"/>
                                  </a:rPr>
                                  <m:t>0</m:t>
                                </m:r>
                              </m:sup>
                            </m:sSup>
                          </m:e>
                        </m:func>
                      </m:den>
                    </m:f>
                    <m:r>
                      <a:rPr lang="ru-RU" b="0" i="1" smtClean="0">
                        <a:latin typeface="Cambria Math" panose="02040503050406030204" pitchFamily="18" charset="0"/>
                      </a:rPr>
                      <m:t>=</m:t>
                    </m:r>
                    <m:f>
                      <m:fPr>
                        <m:ctrlPr>
                          <a:rPr lang="ru-RU" b="0" i="1" smtClean="0">
                            <a:latin typeface="Cambria Math" panose="02040503050406030204" pitchFamily="18" charset="0"/>
                          </a:rPr>
                        </m:ctrlPr>
                      </m:fPr>
                      <m:num>
                        <m:r>
                          <a:rPr lang="ru-RU" b="0" i="1" smtClean="0">
                            <a:latin typeface="Cambria Math" panose="02040503050406030204" pitchFamily="18" charset="0"/>
                          </a:rPr>
                          <m:t>КС</m:t>
                        </m:r>
                      </m:num>
                      <m:den>
                        <m:r>
                          <a:rPr lang="ru-RU" b="0" i="1" smtClean="0">
                            <a:latin typeface="Cambria Math" panose="02040503050406030204" pitchFamily="18" charset="0"/>
                          </a:rPr>
                          <m:t>2</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p>
                              <m:sSupPr>
                                <m:ctrlPr>
                                  <a:rPr lang="en-US" b="0" i="1" smtClean="0">
                                    <a:latin typeface="Cambria Math" panose="02040503050406030204" pitchFamily="18" charset="0"/>
                                  </a:rPr>
                                </m:ctrlPr>
                              </m:sSupPr>
                              <m:e>
                                <m:r>
                                  <a:rPr lang="ru-RU" b="0" i="1" smtClean="0">
                                    <a:latin typeface="Cambria Math" panose="02040503050406030204" pitchFamily="18" charset="0"/>
                                  </a:rPr>
                                  <m:t>20</m:t>
                                </m:r>
                              </m:e>
                              <m:sup>
                                <m:r>
                                  <a:rPr lang="ru-RU" b="0" i="1" smtClean="0">
                                    <a:latin typeface="Cambria Math" panose="02040503050406030204" pitchFamily="18" charset="0"/>
                                  </a:rPr>
                                  <m:t>0</m:t>
                                </m:r>
                              </m:sup>
                            </m:sSup>
                          </m:e>
                        </m:func>
                      </m:den>
                    </m:f>
                  </m:oMath>
                </a14:m>
                <a:endParaRPr lang="ru-RU" b="0" dirty="0"/>
              </a:p>
              <a:p>
                <a:r>
                  <a:rPr lang="ru-RU" sz="2800" dirty="0"/>
                  <a:t>ДК=АВ+ВК+ВК=</a:t>
                </a:r>
                <a14:m>
                  <m:oMath xmlns:m="http://schemas.openxmlformats.org/officeDocument/2006/math">
                    <m:f>
                      <m:fPr>
                        <m:ctrlPr>
                          <a:rPr lang="ru-RU" sz="2800" i="1" smtClean="0">
                            <a:latin typeface="Cambria Math" panose="02040503050406030204" pitchFamily="18" charset="0"/>
                          </a:rPr>
                        </m:ctrlPr>
                      </m:fPr>
                      <m:num>
                        <m:r>
                          <a:rPr lang="ru-RU" sz="2800" b="0" i="1" smtClean="0">
                            <a:latin typeface="Cambria Math" panose="02040503050406030204" pitchFamily="18" charset="0"/>
                          </a:rPr>
                          <m:t>КС</m:t>
                        </m:r>
                      </m:num>
                      <m:den>
                        <m:func>
                          <m:funcPr>
                            <m:ctrlPr>
                              <a:rPr lang="en-US" sz="2800" i="1" smtClean="0">
                                <a:latin typeface="Cambria Math" panose="02040503050406030204" pitchFamily="18" charset="0"/>
                              </a:rPr>
                            </m:ctrlPr>
                          </m:funcPr>
                          <m:fName>
                            <m:r>
                              <a:rPr lang="ru-RU" sz="2800" b="0" i="0" smtClean="0">
                                <a:latin typeface="Cambria Math" panose="02040503050406030204" pitchFamily="18" charset="0"/>
                              </a:rPr>
                              <m:t>2</m:t>
                            </m:r>
                            <m:r>
                              <m:rPr>
                                <m:sty m:val="p"/>
                              </m:rPr>
                              <a:rPr lang="en-US" sz="2800" i="0" smtClean="0">
                                <a:latin typeface="Cambria Math" panose="02040503050406030204" pitchFamily="18" charset="0"/>
                              </a:rPr>
                              <m:t>sin</m:t>
                            </m:r>
                          </m:fName>
                          <m:e>
                            <m:sSup>
                              <m:sSupPr>
                                <m:ctrlPr>
                                  <a:rPr lang="en-US" sz="2800" i="1" smtClean="0">
                                    <a:latin typeface="Cambria Math" panose="02040503050406030204" pitchFamily="18" charset="0"/>
                                  </a:rPr>
                                </m:ctrlPr>
                              </m:sSupPr>
                              <m:e>
                                <m:r>
                                  <a:rPr lang="ru-RU" sz="2800" b="0" i="1" smtClean="0">
                                    <a:latin typeface="Cambria Math" panose="02040503050406030204" pitchFamily="18" charset="0"/>
                                  </a:rPr>
                                  <m:t>20</m:t>
                                </m:r>
                              </m:e>
                              <m:sup>
                                <m:r>
                                  <a:rPr lang="ru-RU" sz="2800" b="0" i="1" smtClean="0">
                                    <a:latin typeface="Cambria Math" panose="02040503050406030204" pitchFamily="18" charset="0"/>
                                  </a:rPr>
                                  <m:t>0</m:t>
                                </m:r>
                              </m:sup>
                            </m:sSup>
                          </m:e>
                        </m:func>
                      </m:den>
                    </m:f>
                    <m:r>
                      <a:rPr lang="ru-RU" sz="2800" b="0" i="1" smtClean="0">
                        <a:latin typeface="Cambria Math" panose="02040503050406030204" pitchFamily="18" charset="0"/>
                      </a:rPr>
                      <m:t>+</m:t>
                    </m:r>
                    <m:f>
                      <m:fPr>
                        <m:ctrlPr>
                          <a:rPr lang="ru-RU" sz="2800" b="0" i="1" smtClean="0">
                            <a:latin typeface="Cambria Math" panose="02040503050406030204" pitchFamily="18" charset="0"/>
                          </a:rPr>
                        </m:ctrlPr>
                      </m:fPr>
                      <m:num>
                        <m:r>
                          <a:rPr lang="ru-RU" sz="2800" b="0" i="1" smtClean="0">
                            <a:latin typeface="Cambria Math" panose="02040503050406030204" pitchFamily="18" charset="0"/>
                          </a:rPr>
                          <m:t>КС</m:t>
                        </m:r>
                      </m:num>
                      <m:den>
                        <m:r>
                          <a:rPr lang="ru-RU" sz="2800" b="0" i="1" smtClean="0">
                            <a:latin typeface="Cambria Math" panose="02040503050406030204" pitchFamily="18" charset="0"/>
                          </a:rPr>
                          <m:t>2</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cos</m:t>
                            </m:r>
                          </m:fName>
                          <m:e>
                            <m:sSup>
                              <m:sSupPr>
                                <m:ctrlPr>
                                  <a:rPr lang="en-US" sz="2800" b="0" i="1" smtClean="0">
                                    <a:latin typeface="Cambria Math" panose="02040503050406030204" pitchFamily="18" charset="0"/>
                                  </a:rPr>
                                </m:ctrlPr>
                              </m:sSupPr>
                              <m:e>
                                <m:r>
                                  <a:rPr lang="ru-RU" sz="2800" b="0" i="1" smtClean="0">
                                    <a:latin typeface="Cambria Math" panose="02040503050406030204" pitchFamily="18" charset="0"/>
                                  </a:rPr>
                                  <m:t>10</m:t>
                                </m:r>
                              </m:e>
                              <m:sup>
                                <m:r>
                                  <a:rPr lang="ru-RU" sz="2800" b="0" i="1" smtClean="0">
                                    <a:latin typeface="Cambria Math" panose="02040503050406030204" pitchFamily="18" charset="0"/>
                                  </a:rPr>
                                  <m:t>0</m:t>
                                </m:r>
                              </m:sup>
                            </m:sSup>
                          </m:e>
                        </m:func>
                      </m:den>
                    </m:f>
                  </m:oMath>
                </a14:m>
                <a:r>
                  <a:rPr lang="ru-RU" sz="2800" dirty="0"/>
                  <a:t>=</a:t>
                </a:r>
                <a14:m>
                  <m:oMath xmlns:m="http://schemas.openxmlformats.org/officeDocument/2006/math">
                    <m:f>
                      <m:fPr>
                        <m:ctrlPr>
                          <a:rPr lang="ru-RU" sz="2800" i="1" dirty="0" smtClean="0">
                            <a:latin typeface="Cambria Math" panose="02040503050406030204" pitchFamily="18" charset="0"/>
                          </a:rPr>
                        </m:ctrlPr>
                      </m:fPr>
                      <m:num>
                        <m:r>
                          <a:rPr lang="ru-RU" sz="2800" b="0" i="1" dirty="0" smtClean="0">
                            <a:latin typeface="Cambria Math" panose="02040503050406030204" pitchFamily="18" charset="0"/>
                          </a:rPr>
                          <m:t>КС(1+2</m:t>
                        </m:r>
                        <m:func>
                          <m:funcPr>
                            <m:ctrlPr>
                              <a:rPr lang="en-US" sz="2800" b="0" i="1" dirty="0" smtClean="0">
                                <a:latin typeface="Cambria Math" panose="02040503050406030204" pitchFamily="18" charset="0"/>
                              </a:rPr>
                            </m:ctrlPr>
                          </m:funcPr>
                          <m:fName>
                            <m:r>
                              <m:rPr>
                                <m:sty m:val="p"/>
                              </m:rPr>
                              <a:rPr lang="en-US" sz="2800" b="0" i="0" dirty="0" smtClean="0">
                                <a:latin typeface="Cambria Math" panose="02040503050406030204" pitchFamily="18" charset="0"/>
                              </a:rPr>
                              <m:t>sin</m:t>
                            </m:r>
                          </m:fName>
                          <m:e>
                            <m:sSup>
                              <m:sSupPr>
                                <m:ctrlPr>
                                  <a:rPr lang="en-US" sz="2800" b="0" i="1" dirty="0" smtClean="0">
                                    <a:latin typeface="Cambria Math" panose="02040503050406030204" pitchFamily="18" charset="0"/>
                                  </a:rPr>
                                </m:ctrlPr>
                              </m:sSupPr>
                              <m:e>
                                <m:r>
                                  <a:rPr lang="ru-RU" sz="2800" b="0" i="1" dirty="0" smtClean="0">
                                    <a:latin typeface="Cambria Math" panose="02040503050406030204" pitchFamily="18" charset="0"/>
                                  </a:rPr>
                                  <m:t>10</m:t>
                                </m:r>
                              </m:e>
                              <m:sup>
                                <m:r>
                                  <a:rPr lang="ru-RU" sz="2800" b="0" i="1" dirty="0" smtClean="0">
                                    <a:latin typeface="Cambria Math" panose="02040503050406030204" pitchFamily="18" charset="0"/>
                                  </a:rPr>
                                  <m:t>0</m:t>
                                </m:r>
                              </m:sup>
                            </m:sSup>
                            <m:r>
                              <a:rPr lang="ru-RU" sz="2800" b="0" i="1" dirty="0" smtClean="0">
                                <a:latin typeface="Cambria Math" panose="02040503050406030204" pitchFamily="18" charset="0"/>
                              </a:rPr>
                              <m:t>)</m:t>
                            </m:r>
                          </m:e>
                        </m:func>
                      </m:num>
                      <m:den>
                        <m:r>
                          <a:rPr lang="ru-RU" sz="2800" b="0" i="1" dirty="0" smtClean="0">
                            <a:latin typeface="Cambria Math" panose="02040503050406030204" pitchFamily="18" charset="0"/>
                          </a:rPr>
                          <m:t>4</m:t>
                        </m:r>
                        <m:func>
                          <m:funcPr>
                            <m:ctrlPr>
                              <a:rPr lang="en-US" sz="2800" b="0" i="1" dirty="0" smtClean="0">
                                <a:latin typeface="Cambria Math" panose="02040503050406030204" pitchFamily="18" charset="0"/>
                              </a:rPr>
                            </m:ctrlPr>
                          </m:funcPr>
                          <m:fName>
                            <m:r>
                              <m:rPr>
                                <m:sty m:val="p"/>
                              </m:rPr>
                              <a:rPr lang="en-US" sz="2800" b="0" i="0" dirty="0" smtClean="0">
                                <a:latin typeface="Cambria Math" panose="02040503050406030204" pitchFamily="18" charset="0"/>
                              </a:rPr>
                              <m:t>sin</m:t>
                            </m:r>
                          </m:fName>
                          <m:e>
                            <m:sSup>
                              <m:sSupPr>
                                <m:ctrlPr>
                                  <a:rPr lang="en-US" sz="2800" b="0" i="1" dirty="0" smtClean="0">
                                    <a:latin typeface="Cambria Math" panose="02040503050406030204" pitchFamily="18" charset="0"/>
                                  </a:rPr>
                                </m:ctrlPr>
                              </m:sSupPr>
                              <m:e>
                                <m:r>
                                  <a:rPr lang="ru-RU" sz="2800" b="0" i="1" dirty="0" smtClean="0">
                                    <a:latin typeface="Cambria Math" panose="02040503050406030204" pitchFamily="18" charset="0"/>
                                  </a:rPr>
                                  <m:t>10</m:t>
                                </m:r>
                              </m:e>
                              <m:sup>
                                <m:r>
                                  <a:rPr lang="ru-RU" sz="2800" b="0" i="1" dirty="0" smtClean="0">
                                    <a:latin typeface="Cambria Math" panose="02040503050406030204" pitchFamily="18" charset="0"/>
                                  </a:rPr>
                                  <m:t>0</m:t>
                                </m:r>
                              </m:sup>
                            </m:sSup>
                          </m:e>
                        </m:func>
                        <m:func>
                          <m:funcPr>
                            <m:ctrlPr>
                              <a:rPr lang="en-US" sz="2800" b="0" i="1" dirty="0" smtClean="0">
                                <a:latin typeface="Cambria Math" panose="02040503050406030204" pitchFamily="18" charset="0"/>
                              </a:rPr>
                            </m:ctrlPr>
                          </m:funcPr>
                          <m:fName>
                            <m:r>
                              <m:rPr>
                                <m:sty m:val="p"/>
                              </m:rPr>
                              <a:rPr lang="en-US" sz="2800" b="0" i="0" dirty="0" smtClean="0">
                                <a:latin typeface="Cambria Math" panose="02040503050406030204" pitchFamily="18" charset="0"/>
                              </a:rPr>
                              <m:t>cos</m:t>
                            </m:r>
                          </m:fName>
                          <m:e>
                            <m:sSup>
                              <m:sSupPr>
                                <m:ctrlPr>
                                  <a:rPr lang="en-US" sz="2800" b="0" i="1" dirty="0" smtClean="0">
                                    <a:latin typeface="Cambria Math" panose="02040503050406030204" pitchFamily="18" charset="0"/>
                                  </a:rPr>
                                </m:ctrlPr>
                              </m:sSupPr>
                              <m:e>
                                <m:r>
                                  <a:rPr lang="ru-RU" sz="2800" b="0" i="1" dirty="0" smtClean="0">
                                    <a:latin typeface="Cambria Math" panose="02040503050406030204" pitchFamily="18" charset="0"/>
                                  </a:rPr>
                                  <m:t>10</m:t>
                                </m:r>
                              </m:e>
                              <m:sup>
                                <m:r>
                                  <a:rPr lang="ru-RU" sz="2800" b="0" i="1" dirty="0" smtClean="0">
                                    <a:latin typeface="Cambria Math" panose="02040503050406030204" pitchFamily="18" charset="0"/>
                                  </a:rPr>
                                  <m:t>0</m:t>
                                </m:r>
                              </m:sup>
                            </m:sSup>
                          </m:e>
                        </m:func>
                      </m:den>
                    </m:f>
                  </m:oMath>
                </a14:m>
                <a:endParaRPr lang="ru-RU" sz="2800" dirty="0"/>
              </a:p>
              <a:p>
                <a:endParaRPr lang="ru-RU" sz="2800"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457200" y="548680"/>
                <a:ext cx="8229600" cy="5577483"/>
              </a:xfrm>
              <a:blipFill>
                <a:blip r:embed="rId2"/>
                <a:stretch>
                  <a:fillRect l="-1704"/>
                </a:stretch>
              </a:blipFill>
            </p:spPr>
            <p:txBody>
              <a:bodyPr/>
              <a:lstStyle/>
              <a:p>
                <a:r>
                  <a:rPr lang="ru-RU">
                    <a:noFill/>
                  </a:rPr>
                  <a:t> </a:t>
                </a:r>
              </a:p>
            </p:txBody>
          </p:sp>
        </mc:Fallback>
      </mc:AlternateContent>
    </p:spTree>
    <p:extLst>
      <p:ext uri="{BB962C8B-B14F-4D97-AF65-F5344CB8AC3E}">
        <p14:creationId xmlns:p14="http://schemas.microsoft.com/office/powerpoint/2010/main" val="2920633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8"/>
            <a:ext cx="7772400" cy="1470025"/>
          </a:xfrm>
        </p:spPr>
        <p:txBody>
          <a:bodyPr>
            <a:normAutofit/>
          </a:bodyPr>
          <a:lstStyle/>
          <a:p>
            <a:r>
              <a:rPr lang="ru-RU" sz="1800" b="1" dirty="0">
                <a:solidFill>
                  <a:srgbClr val="333333"/>
                </a:solidFill>
                <a:latin typeface="Helvetica Neue"/>
              </a:rPr>
              <a:t>Треугольник </a:t>
            </a:r>
            <a:r>
              <a:rPr lang="en-US" sz="1800" b="1" dirty="0">
                <a:solidFill>
                  <a:srgbClr val="333333"/>
                </a:solidFill>
                <a:latin typeface="Helvetica Neue"/>
              </a:rPr>
              <a:t>ABC </a:t>
            </a:r>
            <a:r>
              <a:rPr lang="ru-RU" sz="1800" b="1" dirty="0">
                <a:solidFill>
                  <a:srgbClr val="333333"/>
                </a:solidFill>
                <a:latin typeface="Helvetica Neue"/>
              </a:rPr>
              <a:t>вписан в окружность </a:t>
            </a:r>
            <a:r>
              <a:rPr lang="el-GR" sz="1800" b="1" dirty="0">
                <a:solidFill>
                  <a:srgbClr val="333333"/>
                </a:solidFill>
                <a:latin typeface="Helvetica Neue"/>
              </a:rPr>
              <a:t>ω. </a:t>
            </a:r>
            <a:r>
              <a:rPr lang="ru-RU" sz="1800" b="1" dirty="0">
                <a:solidFill>
                  <a:srgbClr val="333333"/>
                </a:solidFill>
                <a:latin typeface="Helvetica Neue"/>
              </a:rPr>
              <a:t>Хорда </a:t>
            </a:r>
            <a:r>
              <a:rPr lang="en-US" sz="1800" b="1" dirty="0">
                <a:solidFill>
                  <a:srgbClr val="333333"/>
                </a:solidFill>
                <a:latin typeface="Helvetica Neue"/>
              </a:rPr>
              <a:t>AD </a:t>
            </a:r>
            <a:r>
              <a:rPr lang="ru-RU" sz="1800" b="1" dirty="0">
                <a:solidFill>
                  <a:srgbClr val="333333"/>
                </a:solidFill>
                <a:latin typeface="Helvetica Neue"/>
              </a:rPr>
              <a:t>этой окружности является биссектрисой треугольника </a:t>
            </a:r>
            <a:r>
              <a:rPr lang="en-US" sz="1800" b="1" dirty="0">
                <a:solidFill>
                  <a:srgbClr val="333333"/>
                </a:solidFill>
                <a:latin typeface="Helvetica Neue"/>
              </a:rPr>
              <a:t>ABC </a:t>
            </a:r>
            <a:r>
              <a:rPr lang="ru-RU" sz="1800" b="1" dirty="0">
                <a:solidFill>
                  <a:srgbClr val="333333"/>
                </a:solidFill>
                <a:latin typeface="Helvetica Neue"/>
              </a:rPr>
              <a:t>и пересекает </a:t>
            </a:r>
            <a:r>
              <a:rPr lang="en-US" sz="1800" b="1" dirty="0">
                <a:solidFill>
                  <a:srgbClr val="333333"/>
                </a:solidFill>
                <a:latin typeface="Helvetica Neue"/>
              </a:rPr>
              <a:t>BC </a:t>
            </a:r>
            <a:r>
              <a:rPr lang="ru-RU" sz="1800" b="1" dirty="0">
                <a:solidFill>
                  <a:srgbClr val="333333"/>
                </a:solidFill>
                <a:latin typeface="Helvetica Neue"/>
              </a:rPr>
              <a:t>в точке </a:t>
            </a:r>
            <a:r>
              <a:rPr lang="en-US" sz="1800" b="1" dirty="0">
                <a:solidFill>
                  <a:srgbClr val="333333"/>
                </a:solidFill>
                <a:latin typeface="Helvetica Neue"/>
              </a:rPr>
              <a:t>L. </a:t>
            </a:r>
            <a:r>
              <a:rPr lang="ru-RU" sz="1800" b="1" dirty="0">
                <a:solidFill>
                  <a:srgbClr val="333333"/>
                </a:solidFill>
                <a:latin typeface="Helvetica Neue"/>
              </a:rPr>
              <a:t>Хорда </a:t>
            </a:r>
            <a:r>
              <a:rPr lang="en-US" sz="1800" b="1" dirty="0">
                <a:solidFill>
                  <a:srgbClr val="333333"/>
                </a:solidFill>
                <a:latin typeface="Helvetica Neue"/>
              </a:rPr>
              <a:t>DE </a:t>
            </a:r>
            <a:r>
              <a:rPr lang="ru-RU" sz="1800" b="1" dirty="0">
                <a:solidFill>
                  <a:srgbClr val="333333"/>
                </a:solidFill>
                <a:latin typeface="Helvetica Neue"/>
              </a:rPr>
              <a:t>окружности </a:t>
            </a:r>
            <a:r>
              <a:rPr lang="el-GR" sz="1800" b="1" dirty="0">
                <a:solidFill>
                  <a:srgbClr val="333333"/>
                </a:solidFill>
                <a:latin typeface="Helvetica Neue"/>
              </a:rPr>
              <a:t>ω </a:t>
            </a:r>
            <a:r>
              <a:rPr lang="ru-RU" sz="1800" b="1" dirty="0">
                <a:solidFill>
                  <a:srgbClr val="333333"/>
                </a:solidFill>
                <a:latin typeface="Helvetica Neue"/>
              </a:rPr>
              <a:t>перпендикулярна стороне </a:t>
            </a:r>
            <a:r>
              <a:rPr lang="en-US" sz="1800" b="1" dirty="0">
                <a:solidFill>
                  <a:srgbClr val="333333"/>
                </a:solidFill>
                <a:latin typeface="Helvetica Neue"/>
              </a:rPr>
              <a:t>AC </a:t>
            </a:r>
            <a:r>
              <a:rPr lang="ru-RU" sz="1800" b="1" dirty="0">
                <a:solidFill>
                  <a:srgbClr val="333333"/>
                </a:solidFill>
                <a:latin typeface="Helvetica Neue"/>
              </a:rPr>
              <a:t>и пересекает её в точке </a:t>
            </a:r>
            <a:r>
              <a:rPr lang="en-US" sz="1800" b="1" dirty="0">
                <a:solidFill>
                  <a:srgbClr val="333333"/>
                </a:solidFill>
                <a:latin typeface="Helvetica Neue"/>
              </a:rPr>
              <a:t>K. </a:t>
            </a:r>
            <a:r>
              <a:rPr lang="ru-RU" sz="1800" b="1" dirty="0">
                <a:solidFill>
                  <a:srgbClr val="333333"/>
                </a:solidFill>
                <a:latin typeface="Helvetica Neue"/>
              </a:rPr>
              <a:t>Найдите </a:t>
            </a:r>
            <a:r>
              <a:rPr lang="en-US" sz="1800" b="1" dirty="0">
                <a:solidFill>
                  <a:srgbClr val="333333"/>
                </a:solidFill>
                <a:latin typeface="Helvetica Neue"/>
              </a:rPr>
              <a:t>AK</a:t>
            </a:r>
            <a:r>
              <a:rPr lang="ru-RU" sz="1800" b="1" dirty="0">
                <a:solidFill>
                  <a:srgbClr val="333333"/>
                </a:solidFill>
                <a:latin typeface="Helvetica Neue"/>
              </a:rPr>
              <a:t>/</a:t>
            </a:r>
            <a:r>
              <a:rPr lang="en-US" sz="1800" b="1" dirty="0">
                <a:solidFill>
                  <a:srgbClr val="333333"/>
                </a:solidFill>
                <a:latin typeface="Helvetica Neue"/>
              </a:rPr>
              <a:t>KC, </a:t>
            </a:r>
            <a:r>
              <a:rPr lang="ru-RU" sz="1800" b="1" dirty="0">
                <a:solidFill>
                  <a:srgbClr val="333333"/>
                </a:solidFill>
                <a:latin typeface="Helvetica Neue"/>
              </a:rPr>
              <a:t>если </a:t>
            </a:r>
            <a:r>
              <a:rPr lang="en-US" sz="1800" b="1" dirty="0">
                <a:solidFill>
                  <a:srgbClr val="333333"/>
                </a:solidFill>
                <a:latin typeface="Helvetica Neue"/>
              </a:rPr>
              <a:t>BL</a:t>
            </a:r>
            <a:r>
              <a:rPr lang="ru-RU" sz="1800" b="1" dirty="0">
                <a:solidFill>
                  <a:srgbClr val="333333"/>
                </a:solidFill>
                <a:latin typeface="Helvetica Neue"/>
              </a:rPr>
              <a:t>/</a:t>
            </a:r>
            <a:r>
              <a:rPr lang="en-US" sz="1800" b="1" dirty="0">
                <a:solidFill>
                  <a:srgbClr val="333333"/>
                </a:solidFill>
                <a:latin typeface="Helvetica Neue"/>
              </a:rPr>
              <a:t>LC=1</a:t>
            </a:r>
            <a:r>
              <a:rPr lang="ru-RU" sz="1800" b="1" dirty="0">
                <a:solidFill>
                  <a:srgbClr val="333333"/>
                </a:solidFill>
                <a:latin typeface="Helvetica Neue"/>
              </a:rPr>
              <a:t>/</a:t>
            </a:r>
            <a:r>
              <a:rPr lang="en-US" sz="1800" b="1" dirty="0">
                <a:solidFill>
                  <a:srgbClr val="333333"/>
                </a:solidFill>
                <a:latin typeface="Helvetica Neue"/>
              </a:rPr>
              <a:t>2.</a:t>
            </a:r>
            <a:endParaRPr lang="ru-RU" sz="1800" b="1" dirty="0"/>
          </a:p>
        </p:txBody>
      </p:sp>
      <p:sp>
        <p:nvSpPr>
          <p:cNvPr id="3" name="Подзаголовок 2"/>
          <p:cNvSpPr>
            <a:spLocks noGrp="1"/>
          </p:cNvSpPr>
          <p:nvPr>
            <p:ph type="subTitle"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1744551"/>
            <a:ext cx="4034582" cy="3894249"/>
          </a:xfrm>
          <a:prstGeom prst="rect">
            <a:avLst/>
          </a:prstGeom>
        </p:spPr>
      </p:pic>
    </p:spTree>
    <p:extLst>
      <p:ext uri="{BB962C8B-B14F-4D97-AF65-F5344CB8AC3E}">
        <p14:creationId xmlns:p14="http://schemas.microsoft.com/office/powerpoint/2010/main" val="391868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457200" y="404664"/>
                <a:ext cx="8229600" cy="5721499"/>
              </a:xfrm>
            </p:spPr>
            <p:txBody>
              <a:bodyPr/>
              <a:lstStyle/>
              <a:p>
                <a:r>
                  <a:rPr lang="ru-RU" dirty="0"/>
                  <a:t>Рассмотрим </a:t>
                </a:r>
                <a14:m>
                  <m:oMath xmlns:m="http://schemas.openxmlformats.org/officeDocument/2006/math">
                    <m:r>
                      <a:rPr lang="ru-RU" i="1" smtClean="0">
                        <a:latin typeface="Cambria Math" panose="02040503050406030204" pitchFamily="18" charset="0"/>
                        <a:ea typeface="Cambria Math" panose="02040503050406030204" pitchFamily="18" charset="0"/>
                      </a:rPr>
                      <m:t>∆</m:t>
                    </m:r>
                  </m:oMath>
                </a14:m>
                <a:r>
                  <a:rPr lang="ru-RU" dirty="0"/>
                  <a:t>КВС и </a:t>
                </a:r>
                <a14:m>
                  <m:oMath xmlns:m="http://schemas.openxmlformats.org/officeDocument/2006/math">
                    <m:r>
                      <a:rPr lang="ru-RU" i="1" smtClean="0">
                        <a:latin typeface="Cambria Math" panose="02040503050406030204" pitchFamily="18" charset="0"/>
                        <a:ea typeface="Cambria Math" panose="02040503050406030204" pitchFamily="18" charset="0"/>
                      </a:rPr>
                      <m:t>∆</m:t>
                    </m:r>
                  </m:oMath>
                </a14:m>
                <a:r>
                  <a:rPr lang="ru-RU" dirty="0"/>
                  <a:t>КДС, угол К общий</a:t>
                </a:r>
              </a:p>
              <a:p>
                <a14:m>
                  <m:oMath xmlns:m="http://schemas.openxmlformats.org/officeDocument/2006/math">
                    <m:f>
                      <m:fPr>
                        <m:ctrlPr>
                          <a:rPr lang="ru-RU" i="1" smtClean="0">
                            <a:latin typeface="Cambria Math" panose="02040503050406030204" pitchFamily="18" charset="0"/>
                          </a:rPr>
                        </m:ctrlPr>
                      </m:fPr>
                      <m:num>
                        <m:r>
                          <a:rPr lang="ru-RU" b="0" i="1" smtClean="0">
                            <a:latin typeface="Cambria Math" panose="02040503050406030204" pitchFamily="18" charset="0"/>
                          </a:rPr>
                          <m:t>КС</m:t>
                        </m:r>
                      </m:num>
                      <m:den>
                        <m:r>
                          <a:rPr lang="ru-RU" b="0" i="1" smtClean="0">
                            <a:latin typeface="Cambria Math" panose="02040503050406030204" pitchFamily="18" charset="0"/>
                          </a:rPr>
                          <m:t>ДК</m:t>
                        </m:r>
                      </m:den>
                    </m:f>
                    <m:r>
                      <a:rPr lang="ru-RU" b="0" i="1" smtClean="0">
                        <a:latin typeface="Cambria Math" panose="02040503050406030204" pitchFamily="18" charset="0"/>
                      </a:rPr>
                      <m:t>=</m:t>
                    </m:r>
                    <m:f>
                      <m:fPr>
                        <m:ctrlPr>
                          <a:rPr lang="ru-RU" b="0" i="1" smtClean="0">
                            <a:latin typeface="Cambria Math" panose="02040503050406030204" pitchFamily="18" charset="0"/>
                          </a:rPr>
                        </m:ctrlPr>
                      </m:fPr>
                      <m:num>
                        <m:r>
                          <a:rPr lang="ru-RU" b="0" i="1" smtClean="0">
                            <a:latin typeface="Cambria Math" panose="02040503050406030204" pitchFamily="18" charset="0"/>
                          </a:rPr>
                          <m:t>2ВК</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sSup>
                              <m:sSupPr>
                                <m:ctrlPr>
                                  <a:rPr lang="en-US" b="0" i="1" smtClean="0">
                                    <a:latin typeface="Cambria Math" panose="02040503050406030204" pitchFamily="18" charset="0"/>
                                  </a:rPr>
                                </m:ctrlPr>
                              </m:sSupPr>
                              <m:e>
                                <m:r>
                                  <a:rPr lang="ru-RU" b="0" i="1" smtClean="0">
                                    <a:latin typeface="Cambria Math" panose="02040503050406030204" pitchFamily="18" charset="0"/>
                                  </a:rPr>
                                  <m:t>10</m:t>
                                </m:r>
                              </m:e>
                              <m:sup>
                                <m:r>
                                  <a:rPr lang="ru-RU" b="0" i="1" smtClean="0">
                                    <a:latin typeface="Cambria Math" panose="02040503050406030204" pitchFamily="18" charset="0"/>
                                  </a:rPr>
                                  <m:t>0</m:t>
                                </m:r>
                              </m:sup>
                            </m:sSup>
                          </m:e>
                        </m:func>
                      </m:num>
                      <m:den>
                        <m:r>
                          <a:rPr lang="ru-RU" b="0" i="1" smtClean="0">
                            <a:latin typeface="Cambria Math" panose="02040503050406030204" pitchFamily="18" charset="0"/>
                          </a:rPr>
                          <m:t>2ВК(1+</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sSup>
                              <m:sSupPr>
                                <m:ctrlPr>
                                  <a:rPr lang="en-US" b="0" i="1" smtClean="0">
                                    <a:latin typeface="Cambria Math" panose="02040503050406030204" pitchFamily="18" charset="0"/>
                                  </a:rPr>
                                </m:ctrlPr>
                              </m:sSupPr>
                              <m:e>
                                <m:r>
                                  <a:rPr lang="ru-RU" b="0" i="1" smtClean="0">
                                    <a:latin typeface="Cambria Math" panose="02040503050406030204" pitchFamily="18" charset="0"/>
                                  </a:rPr>
                                  <m:t>20</m:t>
                                </m:r>
                              </m:e>
                              <m:sup>
                                <m:r>
                                  <a:rPr lang="ru-RU" b="0" i="1" smtClean="0">
                                    <a:latin typeface="Cambria Math" panose="02040503050406030204" pitchFamily="18" charset="0"/>
                                  </a:rPr>
                                  <m:t>0</m:t>
                                </m:r>
                              </m:sup>
                            </m:sSup>
                            <m:r>
                              <a:rPr lang="ru-RU" b="0" i="1" smtClean="0">
                                <a:latin typeface="Cambria Math" panose="02040503050406030204" pitchFamily="18" charset="0"/>
                              </a:rPr>
                              <m:t>)</m:t>
                            </m:r>
                          </m:e>
                        </m:func>
                      </m:den>
                    </m:f>
                  </m:oMath>
                </a14:m>
                <a:r>
                  <a:rPr lang="ru-RU" dirty="0"/>
                  <a:t>=</a:t>
                </a:r>
                <a14:m>
                  <m:oMath xmlns:m="http://schemas.openxmlformats.org/officeDocument/2006/math">
                    <m:f>
                      <m:fPr>
                        <m:ctrlPr>
                          <a:rPr lang="ru-RU" i="1" dirty="0" smtClean="0">
                            <a:latin typeface="Cambria Math" panose="02040503050406030204" pitchFamily="18" charset="0"/>
                          </a:rPr>
                        </m:ctrlPr>
                      </m:fPr>
                      <m:num>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cos</m:t>
                            </m:r>
                          </m:fName>
                          <m:e>
                            <m:sSup>
                              <m:sSupPr>
                                <m:ctrlPr>
                                  <a:rPr lang="en-US" i="1" dirty="0" smtClean="0">
                                    <a:latin typeface="Cambria Math" panose="02040503050406030204" pitchFamily="18" charset="0"/>
                                  </a:rPr>
                                </m:ctrlPr>
                              </m:sSupPr>
                              <m:e>
                                <m:r>
                                  <a:rPr lang="ru-RU" b="0" i="1" dirty="0" smtClean="0">
                                    <a:latin typeface="Cambria Math" panose="02040503050406030204" pitchFamily="18" charset="0"/>
                                  </a:rPr>
                                  <m:t>10</m:t>
                                </m:r>
                              </m:e>
                              <m:sup>
                                <m:r>
                                  <a:rPr lang="ru-RU" b="0" i="1" dirty="0" smtClean="0">
                                    <a:latin typeface="Cambria Math" panose="02040503050406030204" pitchFamily="18" charset="0"/>
                                  </a:rPr>
                                  <m:t>0</m:t>
                                </m:r>
                              </m:sup>
                            </m:sSup>
                          </m:e>
                        </m:func>
                      </m:num>
                      <m:den>
                        <m:r>
                          <a:rPr lang="ru-RU" b="0" i="1" dirty="0" smtClean="0">
                            <a:latin typeface="Cambria Math" panose="02040503050406030204" pitchFamily="18" charset="0"/>
                          </a:rPr>
                          <m:t>2</m:t>
                        </m:r>
                        <m:sSup>
                          <m:sSupPr>
                            <m:ctrlPr>
                              <a:rPr lang="ru-RU" b="0" i="1" dirty="0" smtClean="0">
                                <a:latin typeface="Cambria Math" panose="02040503050406030204" pitchFamily="18" charset="0"/>
                              </a:rPr>
                            </m:ctrlPr>
                          </m:sSupPr>
                          <m:e>
                            <m:func>
                              <m:funcPr>
                                <m:ctrlPr>
                                  <a:rPr lang="en-US" b="0" i="1" dirty="0" smtClean="0">
                                    <a:latin typeface="Cambria Math" panose="02040503050406030204" pitchFamily="18" charset="0"/>
                                  </a:rPr>
                                </m:ctrlPr>
                              </m:funcPr>
                              <m:fName>
                                <m:sSup>
                                  <m:sSupPr>
                                    <m:ctrlPr>
                                      <a:rPr lang="en-US" b="0" i="1" dirty="0" smtClean="0">
                                        <a:latin typeface="Cambria Math" panose="02040503050406030204" pitchFamily="18" charset="0"/>
                                      </a:rPr>
                                    </m:ctrlPr>
                                  </m:sSupPr>
                                  <m:e>
                                    <m:r>
                                      <m:rPr>
                                        <m:sty m:val="p"/>
                                      </m:rPr>
                                      <a:rPr lang="en-US" dirty="0">
                                        <a:latin typeface="Cambria Math" panose="02040503050406030204" pitchFamily="18" charset="0"/>
                                      </a:rPr>
                                      <m:t>cos</m:t>
                                    </m:r>
                                  </m:e>
                                  <m:sup>
                                    <m:r>
                                      <a:rPr lang="ru-RU" b="0" i="1" dirty="0" smtClean="0">
                                        <a:latin typeface="Cambria Math" panose="02040503050406030204" pitchFamily="18" charset="0"/>
                                      </a:rPr>
                                      <m:t>2</m:t>
                                    </m:r>
                                  </m:sup>
                                </m:sSup>
                              </m:fName>
                              <m:e>
                                <m:r>
                                  <a:rPr lang="ru-RU" b="0" i="1" dirty="0" smtClean="0">
                                    <a:latin typeface="Cambria Math" panose="02040503050406030204" pitchFamily="18" charset="0"/>
                                  </a:rPr>
                                  <m:t>10</m:t>
                                </m:r>
                              </m:e>
                            </m:func>
                          </m:e>
                          <m:sup>
                            <m:r>
                              <a:rPr lang="ru-RU" b="0" i="1" dirty="0" smtClean="0">
                                <a:latin typeface="Cambria Math" panose="02040503050406030204" pitchFamily="18" charset="0"/>
                              </a:rPr>
                              <m:t>0</m:t>
                            </m:r>
                          </m:sup>
                        </m:sSup>
                      </m:den>
                    </m:f>
                  </m:oMath>
                </a14:m>
                <a:r>
                  <a:rPr lang="ru-RU" dirty="0"/>
                  <a:t>=</a:t>
                </a:r>
                <a14:m>
                  <m:oMath xmlns:m="http://schemas.openxmlformats.org/officeDocument/2006/math">
                    <m:f>
                      <m:fPr>
                        <m:ctrlPr>
                          <a:rPr lang="ru-RU" i="1" dirty="0" smtClean="0">
                            <a:latin typeface="Cambria Math" panose="02040503050406030204" pitchFamily="18" charset="0"/>
                          </a:rPr>
                        </m:ctrlPr>
                      </m:fPr>
                      <m:num>
                        <m:r>
                          <a:rPr lang="ru-RU" b="0" i="1" dirty="0" smtClean="0">
                            <a:latin typeface="Cambria Math" panose="02040503050406030204" pitchFamily="18" charset="0"/>
                          </a:rPr>
                          <m:t>1</m:t>
                        </m:r>
                      </m:num>
                      <m:den>
                        <m:r>
                          <a:rPr lang="ru-RU" b="0" i="1" dirty="0" smtClean="0">
                            <a:latin typeface="Cambria Math" panose="02040503050406030204" pitchFamily="18" charset="0"/>
                          </a:rPr>
                          <m:t>2</m:t>
                        </m:r>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cos</m:t>
                            </m:r>
                          </m:fName>
                          <m:e>
                            <m:sSup>
                              <m:sSupPr>
                                <m:ctrlPr>
                                  <a:rPr lang="en-US" i="1" dirty="0">
                                    <a:latin typeface="Cambria Math" panose="02040503050406030204" pitchFamily="18" charset="0"/>
                                  </a:rPr>
                                </m:ctrlPr>
                              </m:sSupPr>
                              <m:e>
                                <m:r>
                                  <a:rPr lang="ru-RU" i="1" dirty="0">
                                    <a:latin typeface="Cambria Math" panose="02040503050406030204" pitchFamily="18" charset="0"/>
                                  </a:rPr>
                                  <m:t>10</m:t>
                                </m:r>
                              </m:e>
                              <m:sup>
                                <m:r>
                                  <a:rPr lang="ru-RU" i="1" dirty="0">
                                    <a:latin typeface="Cambria Math" panose="02040503050406030204" pitchFamily="18" charset="0"/>
                                  </a:rPr>
                                  <m:t>0</m:t>
                                </m:r>
                              </m:sup>
                            </m:sSup>
                          </m:e>
                        </m:func>
                      </m:den>
                    </m:f>
                  </m:oMath>
                </a14:m>
                <a:endParaRPr lang="ru-RU" dirty="0"/>
              </a:p>
              <a:p>
                <a14:m>
                  <m:oMath xmlns:m="http://schemas.openxmlformats.org/officeDocument/2006/math">
                    <m:f>
                      <m:fPr>
                        <m:ctrlPr>
                          <a:rPr lang="ru-RU" i="1" smtClean="0">
                            <a:latin typeface="Cambria Math" panose="02040503050406030204" pitchFamily="18" charset="0"/>
                          </a:rPr>
                        </m:ctrlPr>
                      </m:fPr>
                      <m:num>
                        <m:r>
                          <a:rPr lang="ru-RU" b="0" i="1" smtClean="0">
                            <a:latin typeface="Cambria Math" panose="02040503050406030204" pitchFamily="18" charset="0"/>
                          </a:rPr>
                          <m:t>ВК</m:t>
                        </m:r>
                      </m:num>
                      <m:den>
                        <m:r>
                          <a:rPr lang="ru-RU" b="0" i="1" smtClean="0">
                            <a:latin typeface="Cambria Math" panose="02040503050406030204" pitchFamily="18" charset="0"/>
                          </a:rPr>
                          <m:t>КС</m:t>
                        </m:r>
                      </m:den>
                    </m:f>
                    <m:r>
                      <a:rPr lang="ru-RU" b="0" i="1" smtClean="0">
                        <a:latin typeface="Cambria Math" panose="02040503050406030204" pitchFamily="18" charset="0"/>
                      </a:rPr>
                      <m:t>=</m:t>
                    </m:r>
                    <m:f>
                      <m:fPr>
                        <m:ctrlPr>
                          <a:rPr lang="ru-RU" b="0" i="1" smtClean="0">
                            <a:latin typeface="Cambria Math" panose="02040503050406030204" pitchFamily="18" charset="0"/>
                          </a:rPr>
                        </m:ctrlPr>
                      </m:fPr>
                      <m:num>
                        <m:r>
                          <a:rPr lang="ru-RU" b="0" i="1" smtClean="0">
                            <a:latin typeface="Cambria Math" panose="02040503050406030204" pitchFamily="18" charset="0"/>
                          </a:rPr>
                          <m:t>ВК</m:t>
                        </m:r>
                      </m:num>
                      <m:den>
                        <m:r>
                          <a:rPr lang="ru-RU" b="0" i="1" smtClean="0">
                            <a:latin typeface="Cambria Math" panose="02040503050406030204" pitchFamily="18" charset="0"/>
                          </a:rPr>
                          <m:t>2ВК</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sSup>
                              <m:sSupPr>
                                <m:ctrlPr>
                                  <a:rPr lang="en-US" b="0" i="1" smtClean="0">
                                    <a:latin typeface="Cambria Math" panose="02040503050406030204" pitchFamily="18" charset="0"/>
                                  </a:rPr>
                                </m:ctrlPr>
                              </m:sSupPr>
                              <m:e>
                                <m:r>
                                  <a:rPr lang="ru-RU" b="0" i="1" smtClean="0">
                                    <a:latin typeface="Cambria Math" panose="02040503050406030204" pitchFamily="18" charset="0"/>
                                  </a:rPr>
                                  <m:t>10</m:t>
                                </m:r>
                              </m:e>
                              <m:sup>
                                <m:r>
                                  <a:rPr lang="ru-RU" b="0" i="1" smtClean="0">
                                    <a:latin typeface="Cambria Math" panose="02040503050406030204" pitchFamily="18" charset="0"/>
                                  </a:rPr>
                                  <m:t>0</m:t>
                                </m:r>
                              </m:sup>
                            </m:sSup>
                          </m:e>
                        </m:func>
                      </m:den>
                    </m:f>
                    <m:r>
                      <a:rPr lang="ru-RU" b="0" i="1" smtClean="0">
                        <a:latin typeface="Cambria Math" panose="02040503050406030204" pitchFamily="18" charset="0"/>
                      </a:rPr>
                      <m:t>=</m:t>
                    </m:r>
                    <m:f>
                      <m:fPr>
                        <m:ctrlPr>
                          <a:rPr lang="ru-RU" b="0" i="1" smtClean="0">
                            <a:latin typeface="Cambria Math" panose="02040503050406030204" pitchFamily="18" charset="0"/>
                          </a:rPr>
                        </m:ctrlPr>
                      </m:fPr>
                      <m:num>
                        <m:r>
                          <a:rPr lang="ru-RU" b="0" i="1" smtClean="0">
                            <a:latin typeface="Cambria Math" panose="02040503050406030204" pitchFamily="18" charset="0"/>
                          </a:rPr>
                          <m:t>1</m:t>
                        </m:r>
                      </m:num>
                      <m:den>
                        <m:r>
                          <a:rPr lang="ru-RU" b="0" i="1" smtClean="0">
                            <a:latin typeface="Cambria Math" panose="02040503050406030204" pitchFamily="18" charset="0"/>
                          </a:rPr>
                          <m:t>2</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sSup>
                              <m:sSupPr>
                                <m:ctrlPr>
                                  <a:rPr lang="en-US" b="0" i="1" smtClean="0">
                                    <a:latin typeface="Cambria Math" panose="02040503050406030204" pitchFamily="18" charset="0"/>
                                  </a:rPr>
                                </m:ctrlPr>
                              </m:sSupPr>
                              <m:e>
                                <m:r>
                                  <a:rPr lang="ru-RU" b="0" i="1" smtClean="0">
                                    <a:latin typeface="Cambria Math" panose="02040503050406030204" pitchFamily="18" charset="0"/>
                                  </a:rPr>
                                  <m:t>10</m:t>
                                </m:r>
                              </m:e>
                              <m:sup>
                                <m:r>
                                  <a:rPr lang="ru-RU" b="0" i="1" smtClean="0">
                                    <a:latin typeface="Cambria Math" panose="02040503050406030204" pitchFamily="18" charset="0"/>
                                  </a:rPr>
                                  <m:t>0</m:t>
                                </m:r>
                              </m:sup>
                            </m:sSup>
                          </m:e>
                        </m:func>
                      </m:den>
                    </m:f>
                  </m:oMath>
                </a14:m>
                <a:endParaRPr lang="ru-RU" dirty="0"/>
              </a:p>
              <a:p>
                <a14:m>
                  <m:oMath xmlns:m="http://schemas.openxmlformats.org/officeDocument/2006/math">
                    <m:r>
                      <a:rPr lang="ru-RU" i="1">
                        <a:latin typeface="Cambria Math" panose="02040503050406030204" pitchFamily="18" charset="0"/>
                        <a:ea typeface="Cambria Math" panose="02040503050406030204" pitchFamily="18" charset="0"/>
                      </a:rPr>
                      <m:t>∆</m:t>
                    </m:r>
                  </m:oMath>
                </a14:m>
                <a:r>
                  <a:rPr lang="ru-RU" dirty="0"/>
                  <a:t>КВС </a:t>
                </a:r>
                <a14:m>
                  <m:oMath xmlns:m="http://schemas.openxmlformats.org/officeDocument/2006/math">
                    <m:r>
                      <a:rPr lang="ru-RU" i="1" smtClean="0">
                        <a:latin typeface="Cambria Math" panose="02040503050406030204" pitchFamily="18" charset="0"/>
                        <a:ea typeface="Cambria Math" panose="02040503050406030204" pitchFamily="18" charset="0"/>
                      </a:rPr>
                      <m:t>~</m:t>
                    </m:r>
                    <m:r>
                      <a:rPr lang="ru-RU" i="1">
                        <a:latin typeface="Cambria Math" panose="02040503050406030204" pitchFamily="18" charset="0"/>
                        <a:ea typeface="Cambria Math" panose="02040503050406030204" pitchFamily="18" charset="0"/>
                      </a:rPr>
                      <m:t>∆</m:t>
                    </m:r>
                  </m:oMath>
                </a14:m>
                <a:r>
                  <a:rPr lang="ru-RU" dirty="0"/>
                  <a:t>КДС</a:t>
                </a:r>
              </a:p>
              <a:p>
                <a:r>
                  <a:rPr lang="ru-RU" dirty="0"/>
                  <a:t>Угол КДС=</a:t>
                </a:r>
                <a14:m>
                  <m:oMath xmlns:m="http://schemas.openxmlformats.org/officeDocument/2006/math">
                    <m:sSup>
                      <m:sSupPr>
                        <m:ctrlPr>
                          <a:rPr lang="ru-RU" i="1" smtClean="0">
                            <a:latin typeface="Cambria Math" panose="02040503050406030204" pitchFamily="18" charset="0"/>
                          </a:rPr>
                        </m:ctrlPr>
                      </m:sSupPr>
                      <m:e>
                        <m:r>
                          <a:rPr lang="ru-RU" b="0" i="1" smtClean="0">
                            <a:latin typeface="Cambria Math" panose="02040503050406030204" pitchFamily="18" charset="0"/>
                          </a:rPr>
                          <m:t>30</m:t>
                        </m:r>
                      </m:e>
                      <m:sup>
                        <m:r>
                          <a:rPr lang="ru-RU" b="0" i="1" smtClean="0">
                            <a:latin typeface="Cambria Math" panose="02040503050406030204" pitchFamily="18" charset="0"/>
                          </a:rPr>
                          <m:t>0</m:t>
                        </m:r>
                      </m:sup>
                    </m:sSup>
                  </m:oMath>
                </a14:m>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457200" y="404664"/>
                <a:ext cx="8229600" cy="5721499"/>
              </a:xfrm>
              <a:blipFill>
                <a:blip r:embed="rId2"/>
                <a:stretch>
                  <a:fillRect l="-1704" t="-1278"/>
                </a:stretch>
              </a:blipFill>
            </p:spPr>
            <p:txBody>
              <a:bodyPr/>
              <a:lstStyle/>
              <a:p>
                <a:r>
                  <a:rPr lang="ru-RU">
                    <a:noFill/>
                  </a:rPr>
                  <a:t> </a:t>
                </a:r>
              </a:p>
            </p:txBody>
          </p:sp>
        </mc:Fallback>
      </mc:AlternateContent>
    </p:spTree>
    <p:extLst>
      <p:ext uri="{BB962C8B-B14F-4D97-AF65-F5344CB8AC3E}">
        <p14:creationId xmlns:p14="http://schemas.microsoft.com/office/powerpoint/2010/main" val="1094075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2 способ</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73928"/>
            <a:ext cx="8335846" cy="4847359"/>
          </a:xfrm>
        </p:spPr>
      </p:pic>
    </p:spTree>
    <p:extLst>
      <p:ext uri="{BB962C8B-B14F-4D97-AF65-F5344CB8AC3E}">
        <p14:creationId xmlns:p14="http://schemas.microsoft.com/office/powerpoint/2010/main" val="4059048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dirty="0"/>
              <a:t>3 способ</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285" y="804988"/>
            <a:ext cx="7848600" cy="4856259"/>
          </a:xfrm>
        </p:spPr>
      </p:pic>
    </p:spTree>
    <p:extLst>
      <p:ext uri="{BB962C8B-B14F-4D97-AF65-F5344CB8AC3E}">
        <p14:creationId xmlns:p14="http://schemas.microsoft.com/office/powerpoint/2010/main" val="766670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318" y="1417638"/>
            <a:ext cx="8385154" cy="4068658"/>
          </a:xfrm>
        </p:spPr>
      </p:pic>
    </p:spTree>
    <p:extLst>
      <p:ext uri="{BB962C8B-B14F-4D97-AF65-F5344CB8AC3E}">
        <p14:creationId xmlns:p14="http://schemas.microsoft.com/office/powerpoint/2010/main" val="3804521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dirty="0"/>
              <a:t>4 способ</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052736"/>
            <a:ext cx="7769262" cy="4032448"/>
          </a:xfrm>
        </p:spPr>
      </p:pic>
    </p:spTree>
    <p:extLst>
      <p:ext uri="{BB962C8B-B14F-4D97-AF65-F5344CB8AC3E}">
        <p14:creationId xmlns:p14="http://schemas.microsoft.com/office/powerpoint/2010/main" val="2420788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7282" y="379842"/>
            <a:ext cx="7469435" cy="6458864"/>
          </a:xfrm>
        </p:spPr>
      </p:pic>
      <p:sp>
        <p:nvSpPr>
          <p:cNvPr id="2" name="Заголовок 1"/>
          <p:cNvSpPr>
            <a:spLocks noGrp="1"/>
          </p:cNvSpPr>
          <p:nvPr>
            <p:ph type="title"/>
          </p:nvPr>
        </p:nvSpPr>
        <p:spPr/>
        <p:txBody>
          <a:bodyPr>
            <a:noAutofit/>
          </a:bodyPr>
          <a:lstStyle/>
          <a:p>
            <a:r>
              <a:rPr lang="ru-RU" sz="2400" b="1" dirty="0"/>
              <a:t>В равнобедренном треугольнике с основанием АВ, угол при основании равен 80 градусов. На стороне АС взята точка Д так что ДС=АВ. Найдите угол АДВ.</a:t>
            </a:r>
          </a:p>
        </p:txBody>
      </p:sp>
    </p:spTree>
    <p:extLst>
      <p:ext uri="{BB962C8B-B14F-4D97-AF65-F5344CB8AC3E}">
        <p14:creationId xmlns:p14="http://schemas.microsoft.com/office/powerpoint/2010/main" val="605549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lstStyle/>
              <a:p>
                <a:r>
                  <a:rPr lang="ru-RU" dirty="0"/>
                  <a:t>Теорема синусов для </a:t>
                </a:r>
                <a14:m>
                  <m:oMath xmlns:m="http://schemas.openxmlformats.org/officeDocument/2006/math">
                    <m:r>
                      <a:rPr lang="ru-RU" i="1" smtClean="0">
                        <a:latin typeface="Cambria Math" panose="02040503050406030204" pitchFamily="18" charset="0"/>
                        <a:ea typeface="Cambria Math" panose="02040503050406030204" pitchFamily="18" charset="0"/>
                      </a:rPr>
                      <m:t>∆</m:t>
                    </m:r>
                    <m:r>
                      <a:rPr lang="ru-RU" b="0" i="1" smtClean="0">
                        <a:latin typeface="Cambria Math" panose="02040503050406030204" pitchFamily="18" charset="0"/>
                        <a:ea typeface="Cambria Math" panose="02040503050406030204" pitchFamily="18" charset="0"/>
                      </a:rPr>
                      <m:t>АВС</m:t>
                    </m:r>
                  </m:oMath>
                </a14:m>
                <a:endParaRPr lang="ru-RU" dirty="0"/>
              </a:p>
              <a:p>
                <a14:m>
                  <m:oMath xmlns:m="http://schemas.openxmlformats.org/officeDocument/2006/math">
                    <m:f>
                      <m:fPr>
                        <m:ctrlPr>
                          <a:rPr lang="ru-RU" i="1" smtClean="0">
                            <a:latin typeface="Cambria Math" panose="02040503050406030204" pitchFamily="18" charset="0"/>
                          </a:rPr>
                        </m:ctrlPr>
                      </m:fPr>
                      <m:num>
                        <m:r>
                          <a:rPr lang="ru-RU" b="0" i="1" smtClean="0">
                            <a:latin typeface="Cambria Math" panose="02040503050406030204" pitchFamily="18" charset="0"/>
                          </a:rPr>
                          <m:t>АВ</m:t>
                        </m:r>
                      </m:num>
                      <m:den>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sin</m:t>
                            </m:r>
                          </m:fName>
                          <m:e>
                            <m:sSup>
                              <m:sSupPr>
                                <m:ctrlPr>
                                  <a:rPr lang="en-US" i="1" smtClean="0">
                                    <a:latin typeface="Cambria Math" panose="02040503050406030204" pitchFamily="18" charset="0"/>
                                  </a:rPr>
                                </m:ctrlPr>
                              </m:sSupPr>
                              <m:e>
                                <m:r>
                                  <a:rPr lang="ru-RU" b="0" i="1" smtClean="0">
                                    <a:latin typeface="Cambria Math" panose="02040503050406030204" pitchFamily="18" charset="0"/>
                                  </a:rPr>
                                  <m:t>20</m:t>
                                </m:r>
                              </m:e>
                              <m:sup>
                                <m:r>
                                  <a:rPr lang="ru-RU" b="0" i="1" smtClean="0">
                                    <a:latin typeface="Cambria Math" panose="02040503050406030204" pitchFamily="18" charset="0"/>
                                  </a:rPr>
                                  <m:t>0</m:t>
                                </m:r>
                              </m:sup>
                            </m:sSup>
                          </m:e>
                        </m:func>
                      </m:den>
                    </m:f>
                    <m:r>
                      <a:rPr lang="ru-RU" b="0" i="1" smtClean="0">
                        <a:latin typeface="Cambria Math" panose="02040503050406030204" pitchFamily="18" charset="0"/>
                      </a:rPr>
                      <m:t>=</m:t>
                    </m:r>
                    <m:f>
                      <m:fPr>
                        <m:ctrlPr>
                          <a:rPr lang="ru-RU" b="0" i="1" smtClean="0">
                            <a:latin typeface="Cambria Math" panose="02040503050406030204" pitchFamily="18" charset="0"/>
                          </a:rPr>
                        </m:ctrlPr>
                      </m:fPr>
                      <m:num>
                        <m:r>
                          <a:rPr lang="ru-RU" b="0" i="1" smtClean="0">
                            <a:latin typeface="Cambria Math" panose="02040503050406030204" pitchFamily="18" charset="0"/>
                          </a:rPr>
                          <m:t>ВС</m:t>
                        </m:r>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p>
                              <m:sSupPr>
                                <m:ctrlPr>
                                  <a:rPr lang="en-US" b="0" i="1" smtClean="0">
                                    <a:latin typeface="Cambria Math" panose="02040503050406030204" pitchFamily="18" charset="0"/>
                                  </a:rPr>
                                </m:ctrlPr>
                              </m:sSupPr>
                              <m:e>
                                <m:r>
                                  <a:rPr lang="ru-RU" b="0" i="1" smtClean="0">
                                    <a:latin typeface="Cambria Math" panose="02040503050406030204" pitchFamily="18" charset="0"/>
                                  </a:rPr>
                                  <m:t>80</m:t>
                                </m:r>
                              </m:e>
                              <m:sup>
                                <m:r>
                                  <a:rPr lang="ru-RU" b="0" i="1" smtClean="0">
                                    <a:latin typeface="Cambria Math" panose="02040503050406030204" pitchFamily="18" charset="0"/>
                                  </a:rPr>
                                  <m:t>0</m:t>
                                </m:r>
                              </m:sup>
                            </m:sSup>
                          </m:e>
                        </m:func>
                      </m:den>
                    </m:f>
                  </m:oMath>
                </a14:m>
                <a:r>
                  <a:rPr lang="ru-RU" dirty="0"/>
                  <a:t>, </a:t>
                </a:r>
                <a14:m>
                  <m:oMath xmlns:m="http://schemas.openxmlformats.org/officeDocument/2006/math">
                    <m:f>
                      <m:fPr>
                        <m:ctrlPr>
                          <a:rPr lang="ru-RU" i="1" smtClean="0">
                            <a:latin typeface="Cambria Math" panose="02040503050406030204" pitchFamily="18" charset="0"/>
                          </a:rPr>
                        </m:ctrlPr>
                      </m:fPr>
                      <m:num>
                        <m:r>
                          <a:rPr lang="ru-RU" b="0" i="1" smtClean="0">
                            <a:latin typeface="Cambria Math" panose="02040503050406030204" pitchFamily="18" charset="0"/>
                          </a:rPr>
                          <m:t>АВ</m:t>
                        </m:r>
                      </m:num>
                      <m:den>
                        <m:r>
                          <a:rPr lang="ru-RU" b="0" i="1" smtClean="0">
                            <a:latin typeface="Cambria Math" panose="02040503050406030204" pitchFamily="18" charset="0"/>
                          </a:rPr>
                          <m:t>ВС</m:t>
                        </m:r>
                      </m:den>
                    </m:f>
                    <m:r>
                      <a:rPr lang="ru-RU" b="0" i="1" smtClean="0">
                        <a:latin typeface="Cambria Math" panose="02040503050406030204" pitchFamily="18" charset="0"/>
                      </a:rPr>
                      <m:t>=2</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p>
                          <m:sSupPr>
                            <m:ctrlPr>
                              <a:rPr lang="en-US" b="0" i="1" smtClean="0">
                                <a:latin typeface="Cambria Math" panose="02040503050406030204" pitchFamily="18" charset="0"/>
                              </a:rPr>
                            </m:ctrlPr>
                          </m:sSupPr>
                          <m:e>
                            <m:r>
                              <a:rPr lang="ru-RU" b="0" i="1" smtClean="0">
                                <a:latin typeface="Cambria Math" panose="02040503050406030204" pitchFamily="18" charset="0"/>
                              </a:rPr>
                              <m:t>10</m:t>
                            </m:r>
                          </m:e>
                          <m:sup>
                            <m:r>
                              <a:rPr lang="ru-RU" b="0" i="1" smtClean="0">
                                <a:latin typeface="Cambria Math" panose="02040503050406030204" pitchFamily="18" charset="0"/>
                              </a:rPr>
                              <m:t>0</m:t>
                            </m:r>
                          </m:sup>
                        </m:sSup>
                      </m:e>
                    </m:func>
                  </m:oMath>
                </a14:m>
                <a:endParaRPr lang="ru-RU" dirty="0"/>
              </a:p>
              <a:p>
                <a:r>
                  <a:rPr lang="ru-RU" dirty="0"/>
                  <a:t>Теорема синусов для </a:t>
                </a:r>
                <a14:m>
                  <m:oMath xmlns:m="http://schemas.openxmlformats.org/officeDocument/2006/math">
                    <m:r>
                      <a:rPr lang="ru-RU" i="1">
                        <a:latin typeface="Cambria Math" panose="02040503050406030204" pitchFamily="18" charset="0"/>
                        <a:ea typeface="Cambria Math" panose="02040503050406030204" pitchFamily="18" charset="0"/>
                      </a:rPr>
                      <m:t>∆</m:t>
                    </m:r>
                    <m:r>
                      <a:rPr lang="ru-RU" b="0" i="1" smtClean="0">
                        <a:latin typeface="Cambria Math" panose="02040503050406030204" pitchFamily="18" charset="0"/>
                        <a:ea typeface="Cambria Math" panose="02040503050406030204" pitchFamily="18" charset="0"/>
                      </a:rPr>
                      <m:t>ВД</m:t>
                    </m:r>
                    <m:r>
                      <a:rPr lang="ru-RU" i="1">
                        <a:latin typeface="Cambria Math" panose="02040503050406030204" pitchFamily="18" charset="0"/>
                        <a:ea typeface="Cambria Math" panose="02040503050406030204" pitchFamily="18" charset="0"/>
                      </a:rPr>
                      <m:t>С</m:t>
                    </m:r>
                  </m:oMath>
                </a14:m>
                <a:endParaRPr lang="ru-RU" dirty="0"/>
              </a:p>
              <a:p>
                <a14:m>
                  <m:oMath xmlns:m="http://schemas.openxmlformats.org/officeDocument/2006/math">
                    <m:f>
                      <m:fPr>
                        <m:ctrlPr>
                          <a:rPr lang="ru-RU" i="1">
                            <a:latin typeface="Cambria Math" panose="02040503050406030204" pitchFamily="18" charset="0"/>
                          </a:rPr>
                        </m:ctrlPr>
                      </m:fPr>
                      <m:num>
                        <m:r>
                          <a:rPr lang="ru-RU" b="0" i="1" smtClean="0">
                            <a:latin typeface="Cambria Math" panose="02040503050406030204" pitchFamily="18" charset="0"/>
                          </a:rPr>
                          <m:t>ДС</m:t>
                        </m:r>
                      </m:num>
                      <m:den>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sSup>
                              <m:sSupPr>
                                <m:ctrlPr>
                                  <a:rPr lang="en-US" i="1">
                                    <a:latin typeface="Cambria Math" panose="02040503050406030204" pitchFamily="18" charset="0"/>
                                  </a:rPr>
                                </m:ctrlPr>
                              </m:sSupPr>
                              <m:e>
                                <m:r>
                                  <a:rPr lang="ru-RU" b="0" i="1" smtClean="0">
                                    <a:latin typeface="Cambria Math" panose="02040503050406030204" pitchFamily="18" charset="0"/>
                                  </a:rPr>
                                  <m:t>(х−</m:t>
                                </m:r>
                                <m:r>
                                  <a:rPr lang="ru-RU" i="1">
                                    <a:latin typeface="Cambria Math" panose="02040503050406030204" pitchFamily="18" charset="0"/>
                                  </a:rPr>
                                  <m:t>20</m:t>
                                </m:r>
                              </m:e>
                              <m:sup>
                                <m:r>
                                  <a:rPr lang="ru-RU" i="1">
                                    <a:latin typeface="Cambria Math" panose="02040503050406030204" pitchFamily="18" charset="0"/>
                                  </a:rPr>
                                  <m:t>0</m:t>
                                </m:r>
                              </m:sup>
                            </m:sSup>
                            <m:r>
                              <a:rPr lang="ru-RU" b="0" i="1" smtClean="0">
                                <a:latin typeface="Cambria Math" panose="02040503050406030204" pitchFamily="18" charset="0"/>
                              </a:rPr>
                              <m:t>)</m:t>
                            </m:r>
                          </m:e>
                        </m:func>
                      </m:den>
                    </m:f>
                    <m:r>
                      <a:rPr lang="ru-RU" i="1">
                        <a:latin typeface="Cambria Math" panose="02040503050406030204" pitchFamily="18" charset="0"/>
                      </a:rPr>
                      <m:t>=</m:t>
                    </m:r>
                    <m:f>
                      <m:fPr>
                        <m:ctrlPr>
                          <a:rPr lang="ru-RU" i="1">
                            <a:latin typeface="Cambria Math" panose="02040503050406030204" pitchFamily="18" charset="0"/>
                          </a:rPr>
                        </m:ctrlPr>
                      </m:fPr>
                      <m:num>
                        <m:r>
                          <a:rPr lang="ru-RU" i="1">
                            <a:latin typeface="Cambria Math" panose="02040503050406030204" pitchFamily="18" charset="0"/>
                          </a:rPr>
                          <m:t>ВС</m:t>
                        </m:r>
                      </m:num>
                      <m:den>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sSup>
                              <m:sSupPr>
                                <m:ctrlPr>
                                  <a:rPr lang="en-US" i="1">
                                    <a:latin typeface="Cambria Math" panose="02040503050406030204" pitchFamily="18" charset="0"/>
                                  </a:rPr>
                                </m:ctrlPr>
                              </m:sSupPr>
                              <m:e>
                                <m:r>
                                  <a:rPr lang="ru-RU" b="0" i="1" smtClean="0">
                                    <a:latin typeface="Cambria Math" panose="02040503050406030204" pitchFamily="18" charset="0"/>
                                  </a:rPr>
                                  <m:t>(1</m:t>
                                </m:r>
                                <m:r>
                                  <a:rPr lang="ru-RU" i="1">
                                    <a:latin typeface="Cambria Math" panose="02040503050406030204" pitchFamily="18" charset="0"/>
                                  </a:rPr>
                                  <m:t>80</m:t>
                                </m:r>
                              </m:e>
                              <m:sup>
                                <m:r>
                                  <a:rPr lang="ru-RU" i="1">
                                    <a:latin typeface="Cambria Math" panose="02040503050406030204" pitchFamily="18" charset="0"/>
                                  </a:rPr>
                                  <m:t>0</m:t>
                                </m:r>
                              </m:sup>
                            </m:sSup>
                            <m:r>
                              <a:rPr lang="ru-RU" b="0" i="1" smtClean="0">
                                <a:latin typeface="Cambria Math" panose="02040503050406030204" pitchFamily="18" charset="0"/>
                              </a:rPr>
                              <m:t>−х)</m:t>
                            </m:r>
                          </m:e>
                        </m:func>
                      </m:den>
                    </m:f>
                  </m:oMath>
                </a14:m>
                <a:r>
                  <a:rPr lang="ru-RU" dirty="0"/>
                  <a:t>, тк ДС=АВ</a:t>
                </a:r>
              </a:p>
              <a:p>
                <a14:m>
                  <m:oMath xmlns:m="http://schemas.openxmlformats.org/officeDocument/2006/math">
                    <m:f>
                      <m:fPr>
                        <m:ctrlPr>
                          <a:rPr lang="ru-RU" i="1">
                            <a:latin typeface="Cambria Math" panose="02040503050406030204" pitchFamily="18" charset="0"/>
                          </a:rPr>
                        </m:ctrlPr>
                      </m:fPr>
                      <m:num>
                        <m:r>
                          <a:rPr lang="ru-RU" b="0" i="1" smtClean="0">
                            <a:latin typeface="Cambria Math" panose="02040503050406030204" pitchFamily="18" charset="0"/>
                          </a:rPr>
                          <m:t>АВ</m:t>
                        </m:r>
                      </m:num>
                      <m:den>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sSup>
                              <m:sSupPr>
                                <m:ctrlPr>
                                  <a:rPr lang="en-US" i="1">
                                    <a:latin typeface="Cambria Math" panose="02040503050406030204" pitchFamily="18" charset="0"/>
                                  </a:rPr>
                                </m:ctrlPr>
                              </m:sSupPr>
                              <m:e>
                                <m:r>
                                  <a:rPr lang="ru-RU" i="1">
                                    <a:latin typeface="Cambria Math" panose="02040503050406030204" pitchFamily="18" charset="0"/>
                                  </a:rPr>
                                  <m:t>(х−20</m:t>
                                </m:r>
                              </m:e>
                              <m:sup>
                                <m:r>
                                  <a:rPr lang="ru-RU" i="1">
                                    <a:latin typeface="Cambria Math" panose="02040503050406030204" pitchFamily="18" charset="0"/>
                                  </a:rPr>
                                  <m:t>0</m:t>
                                </m:r>
                              </m:sup>
                            </m:sSup>
                            <m:r>
                              <a:rPr lang="ru-RU" i="1">
                                <a:latin typeface="Cambria Math" panose="02040503050406030204" pitchFamily="18" charset="0"/>
                              </a:rPr>
                              <m:t>)</m:t>
                            </m:r>
                          </m:e>
                        </m:func>
                      </m:den>
                    </m:f>
                    <m:r>
                      <a:rPr lang="ru-RU" i="1">
                        <a:latin typeface="Cambria Math" panose="02040503050406030204" pitchFamily="18" charset="0"/>
                      </a:rPr>
                      <m:t>=</m:t>
                    </m:r>
                    <m:f>
                      <m:fPr>
                        <m:ctrlPr>
                          <a:rPr lang="ru-RU" i="1">
                            <a:latin typeface="Cambria Math" panose="02040503050406030204" pitchFamily="18" charset="0"/>
                          </a:rPr>
                        </m:ctrlPr>
                      </m:fPr>
                      <m:num>
                        <m:r>
                          <a:rPr lang="ru-RU" i="1">
                            <a:latin typeface="Cambria Math" panose="02040503050406030204" pitchFamily="18" charset="0"/>
                          </a:rPr>
                          <m:t>ВС</m:t>
                        </m:r>
                      </m:num>
                      <m:den>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r>
                              <a:rPr lang="ru-RU" i="1">
                                <a:latin typeface="Cambria Math" panose="02040503050406030204" pitchFamily="18" charset="0"/>
                              </a:rPr>
                              <m:t>х</m:t>
                            </m:r>
                          </m:e>
                        </m:func>
                      </m:den>
                    </m:f>
                  </m:oMath>
                </a14:m>
                <a:r>
                  <a:rPr lang="ru-RU" dirty="0"/>
                  <a:t>, </a:t>
                </a:r>
                <a14:m>
                  <m:oMath xmlns:m="http://schemas.openxmlformats.org/officeDocument/2006/math">
                    <m:f>
                      <m:fPr>
                        <m:ctrlPr>
                          <a:rPr lang="ru-RU" i="1">
                            <a:latin typeface="Cambria Math" panose="02040503050406030204" pitchFamily="18" charset="0"/>
                          </a:rPr>
                        </m:ctrlPr>
                      </m:fPr>
                      <m:num>
                        <m:r>
                          <a:rPr lang="ru-RU" i="1">
                            <a:latin typeface="Cambria Math" panose="02040503050406030204" pitchFamily="18" charset="0"/>
                          </a:rPr>
                          <m:t>АВ</m:t>
                        </m:r>
                      </m:num>
                      <m:den>
                        <m:r>
                          <a:rPr lang="ru-RU" i="1">
                            <a:latin typeface="Cambria Math" panose="02040503050406030204" pitchFamily="18" charset="0"/>
                          </a:rPr>
                          <m:t>В</m:t>
                        </m:r>
                        <m:r>
                          <a:rPr lang="ru-RU" b="0" i="1" smtClean="0">
                            <a:latin typeface="Cambria Math" panose="02040503050406030204" pitchFamily="18" charset="0"/>
                          </a:rPr>
                          <m:t>С</m:t>
                        </m:r>
                      </m:den>
                    </m:f>
                    <m:r>
                      <a:rPr lang="ru-RU" b="0" i="1" smtClean="0">
                        <a:latin typeface="Cambria Math" panose="02040503050406030204" pitchFamily="18" charset="0"/>
                      </a:rPr>
                      <m:t>=</m:t>
                    </m:r>
                    <m:f>
                      <m:fPr>
                        <m:ctrlPr>
                          <a:rPr lang="ru-RU" b="0" i="1" smtClean="0">
                            <a:latin typeface="Cambria Math" panose="02040503050406030204" pitchFamily="18" charset="0"/>
                          </a:rPr>
                        </m:ctrlPr>
                      </m:fPr>
                      <m:num>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ru-RU" b="0" i="1" smtClean="0">
                                <a:latin typeface="Cambria Math" panose="02040503050406030204" pitchFamily="18" charset="0"/>
                              </a:rPr>
                              <m:t>(х−</m:t>
                            </m:r>
                            <m:sSup>
                              <m:sSupPr>
                                <m:ctrlPr>
                                  <a:rPr lang="ru-RU" b="0" i="1" smtClean="0">
                                    <a:latin typeface="Cambria Math" panose="02040503050406030204" pitchFamily="18" charset="0"/>
                                  </a:rPr>
                                </m:ctrlPr>
                              </m:sSupPr>
                              <m:e>
                                <m:r>
                                  <a:rPr lang="ru-RU" b="0" i="1" smtClean="0">
                                    <a:latin typeface="Cambria Math" panose="02040503050406030204" pitchFamily="18" charset="0"/>
                                  </a:rPr>
                                  <m:t>20</m:t>
                                </m:r>
                              </m:e>
                              <m:sup>
                                <m:r>
                                  <a:rPr lang="ru-RU" b="0" i="1" smtClean="0">
                                    <a:latin typeface="Cambria Math" panose="02040503050406030204" pitchFamily="18" charset="0"/>
                                  </a:rPr>
                                  <m:t>0</m:t>
                                </m:r>
                              </m:sup>
                            </m:sSup>
                            <m:r>
                              <a:rPr lang="ru-RU" b="0" i="1" smtClean="0">
                                <a:latin typeface="Cambria Math" panose="02040503050406030204" pitchFamily="18" charset="0"/>
                              </a:rPr>
                              <m:t>)</m:t>
                            </m:r>
                          </m:e>
                        </m:func>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ru-RU" b="0" i="1" smtClean="0">
                                <a:latin typeface="Cambria Math" panose="02040503050406030204" pitchFamily="18" charset="0"/>
                              </a:rPr>
                              <m:t>х</m:t>
                            </m:r>
                          </m:e>
                        </m:func>
                      </m:den>
                    </m:f>
                    <m:r>
                      <a:rPr lang="ru-RU" b="0" i="1" smtClean="0">
                        <a:latin typeface="Cambria Math" panose="02040503050406030204" pitchFamily="18" charset="0"/>
                      </a:rPr>
                      <m:t>=2</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p>
                          <m:sSupPr>
                            <m:ctrlPr>
                              <a:rPr lang="en-US" b="0" i="1" smtClean="0">
                                <a:latin typeface="Cambria Math" panose="02040503050406030204" pitchFamily="18" charset="0"/>
                              </a:rPr>
                            </m:ctrlPr>
                          </m:sSupPr>
                          <m:e>
                            <m:r>
                              <a:rPr lang="ru-RU" b="0" i="1" smtClean="0">
                                <a:latin typeface="Cambria Math" panose="02040503050406030204" pitchFamily="18" charset="0"/>
                              </a:rPr>
                              <m:t>10</m:t>
                            </m:r>
                          </m:e>
                          <m:sup>
                            <m:r>
                              <a:rPr lang="ru-RU" b="0" i="1" smtClean="0">
                                <a:latin typeface="Cambria Math" panose="02040503050406030204" pitchFamily="18" charset="0"/>
                              </a:rPr>
                              <m:t>0</m:t>
                            </m:r>
                          </m:sup>
                        </m:sSup>
                      </m:e>
                    </m:func>
                  </m:oMath>
                </a14:m>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a:blip r:embed="rId2"/>
                <a:stretch>
                  <a:fillRect l="-1704" t="-1617"/>
                </a:stretch>
              </a:blipFill>
            </p:spPr>
            <p:txBody>
              <a:bodyPr/>
              <a:lstStyle/>
              <a:p>
                <a:r>
                  <a:rPr lang="ru-RU">
                    <a:noFill/>
                  </a:rPr>
                  <a:t> </a:t>
                </a:r>
              </a:p>
            </p:txBody>
          </p:sp>
        </mc:Fallback>
      </mc:AlternateContent>
    </p:spTree>
    <p:extLst>
      <p:ext uri="{BB962C8B-B14F-4D97-AF65-F5344CB8AC3E}">
        <p14:creationId xmlns:p14="http://schemas.microsoft.com/office/powerpoint/2010/main" val="852494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675456"/>
            <a:ext cx="7704856" cy="6271016"/>
          </a:xfrm>
        </p:spPr>
      </p:pic>
    </p:spTree>
    <p:extLst>
      <p:ext uri="{BB962C8B-B14F-4D97-AF65-F5344CB8AC3E}">
        <p14:creationId xmlns:p14="http://schemas.microsoft.com/office/powerpoint/2010/main" val="486198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5626" y="-1251520"/>
            <a:ext cx="6732748" cy="7482292"/>
          </a:xfrm>
        </p:spPr>
      </p:pic>
    </p:spTree>
    <p:extLst>
      <p:ext uri="{BB962C8B-B14F-4D97-AF65-F5344CB8AC3E}">
        <p14:creationId xmlns:p14="http://schemas.microsoft.com/office/powerpoint/2010/main" val="3383874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315416"/>
            <a:ext cx="7200800" cy="6173659"/>
          </a:xfrm>
        </p:spPr>
      </p:pic>
      <p:sp>
        <p:nvSpPr>
          <p:cNvPr id="2" name="Заголовок 1"/>
          <p:cNvSpPr>
            <a:spLocks noGrp="1"/>
          </p:cNvSpPr>
          <p:nvPr>
            <p:ph type="title"/>
          </p:nvPr>
        </p:nvSpPr>
        <p:spPr>
          <a:xfrm>
            <a:off x="457200" y="274638"/>
            <a:ext cx="8229600" cy="490066"/>
          </a:xfrm>
        </p:spPr>
        <p:txBody>
          <a:bodyPr>
            <a:normAutofit fontScale="90000"/>
          </a:bodyPr>
          <a:lstStyle/>
          <a:p>
            <a:r>
              <a:rPr lang="ru-RU" dirty="0"/>
              <a:t>2 способ</a:t>
            </a:r>
          </a:p>
        </p:txBody>
      </p:sp>
    </p:spTree>
    <p:extLst>
      <p:ext uri="{BB962C8B-B14F-4D97-AF65-F5344CB8AC3E}">
        <p14:creationId xmlns:p14="http://schemas.microsoft.com/office/powerpoint/2010/main" val="4121408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548680"/>
            <a:ext cx="6336704" cy="6116298"/>
          </a:xfrm>
        </p:spPr>
      </p:pic>
    </p:spTree>
    <p:extLst>
      <p:ext uri="{BB962C8B-B14F-4D97-AF65-F5344CB8AC3E}">
        <p14:creationId xmlns:p14="http://schemas.microsoft.com/office/powerpoint/2010/main" val="396995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747464"/>
            <a:ext cx="7272808" cy="6889468"/>
          </a:xfrm>
        </p:spPr>
      </p:pic>
    </p:spTree>
    <p:extLst>
      <p:ext uri="{BB962C8B-B14F-4D97-AF65-F5344CB8AC3E}">
        <p14:creationId xmlns:p14="http://schemas.microsoft.com/office/powerpoint/2010/main" val="2772292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3 способ</a:t>
            </a:r>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7644" y="1404706"/>
            <a:ext cx="6408712" cy="6220221"/>
          </a:xfrm>
        </p:spPr>
      </p:pic>
    </p:spTree>
    <p:extLst>
      <p:ext uri="{BB962C8B-B14F-4D97-AF65-F5344CB8AC3E}">
        <p14:creationId xmlns:p14="http://schemas.microsoft.com/office/powerpoint/2010/main" val="1090657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764704"/>
            <a:ext cx="6192688" cy="5811990"/>
          </a:xfrm>
        </p:spPr>
      </p:pic>
      <p:sp>
        <p:nvSpPr>
          <p:cNvPr id="2" name="Заголовок 1"/>
          <p:cNvSpPr>
            <a:spLocks noGrp="1"/>
          </p:cNvSpPr>
          <p:nvPr>
            <p:ph type="title"/>
          </p:nvPr>
        </p:nvSpPr>
        <p:spPr/>
        <p:txBody>
          <a:bodyPr/>
          <a:lstStyle/>
          <a:p>
            <a:pPr algn="l"/>
            <a:r>
              <a:rPr lang="ru-RU" dirty="0"/>
              <a:t>4способ</a:t>
            </a:r>
          </a:p>
        </p:txBody>
      </p:sp>
    </p:spTree>
    <p:extLst>
      <p:ext uri="{BB962C8B-B14F-4D97-AF65-F5344CB8AC3E}">
        <p14:creationId xmlns:p14="http://schemas.microsoft.com/office/powerpoint/2010/main" val="4127766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b="1" dirty="0"/>
              <a:t>В треугольнике </a:t>
            </a:r>
            <a:r>
              <a:rPr lang="en-US" sz="1800" b="1" dirty="0"/>
              <a:t>ABC</a:t>
            </a:r>
            <a:r>
              <a:rPr lang="ru-RU" sz="1800" b="1" dirty="0"/>
              <a:t>  проведена высота </a:t>
            </a:r>
            <a:r>
              <a:rPr lang="en-US" sz="1800" b="1" dirty="0"/>
              <a:t> AH</a:t>
            </a:r>
            <a:r>
              <a:rPr lang="ru-RU" sz="1800" b="1" dirty="0"/>
              <a:t>, а точки</a:t>
            </a:r>
            <a:r>
              <a:rPr lang="en-US" sz="1800" b="1" dirty="0"/>
              <a:t> A1, B1, C1</a:t>
            </a:r>
            <a:r>
              <a:rPr lang="ru-RU" sz="1800" b="1" dirty="0"/>
              <a:t>    — середины сторон</a:t>
            </a:r>
            <a:r>
              <a:rPr lang="en-US" sz="1800" b="1" dirty="0"/>
              <a:t> BC, AC, AB</a:t>
            </a:r>
            <a:r>
              <a:rPr lang="ru-RU" sz="1800" b="1" dirty="0"/>
              <a:t>    соответственно. Пусть  </a:t>
            </a:r>
            <a:r>
              <a:rPr lang="en-US" sz="1800" b="1" dirty="0"/>
              <a:t>K </a:t>
            </a:r>
            <a:r>
              <a:rPr lang="ru-RU" sz="1800" b="1" dirty="0"/>
              <a:t>— точка, симметричная точке  </a:t>
            </a:r>
            <a:r>
              <a:rPr lang="en-US" sz="1800" b="1" dirty="0"/>
              <a:t>B1 </a:t>
            </a:r>
            <a:r>
              <a:rPr lang="ru-RU" sz="1800" b="1" dirty="0"/>
              <a:t>относительно прямой</a:t>
            </a:r>
            <a:r>
              <a:rPr lang="en-US" sz="1800" b="1" dirty="0"/>
              <a:t> BC</a:t>
            </a:r>
            <a:r>
              <a:rPr lang="ru-RU" sz="1800" b="1" dirty="0"/>
              <a:t> . Докажите, что прямая </a:t>
            </a:r>
            <a:r>
              <a:rPr lang="en-US" sz="1800" b="1" dirty="0"/>
              <a:t>C1K</a:t>
            </a:r>
            <a:r>
              <a:rPr lang="ru-RU" sz="1800" b="1" dirty="0"/>
              <a:t> делит отрезок</a:t>
            </a:r>
            <a:r>
              <a:rPr lang="en-US" sz="1800" b="1" dirty="0"/>
              <a:t> HA1</a:t>
            </a:r>
            <a:r>
              <a:rPr lang="ru-RU" sz="1800" b="1" dirty="0"/>
              <a:t>  пополам.</a:t>
            </a: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2319" y="1600200"/>
            <a:ext cx="5939361" cy="4525963"/>
          </a:xfrm>
        </p:spPr>
      </p:pic>
    </p:spTree>
    <p:extLst>
      <p:ext uri="{BB962C8B-B14F-4D97-AF65-F5344CB8AC3E}">
        <p14:creationId xmlns:p14="http://schemas.microsoft.com/office/powerpoint/2010/main" val="3909264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4F6A46-7BD2-E946-6D82-1F4F50646DD0}"/>
              </a:ext>
            </a:extLst>
          </p:cNvPr>
          <p:cNvSpPr>
            <a:spLocks noGrp="1"/>
          </p:cNvSpPr>
          <p:nvPr>
            <p:ph type="title"/>
          </p:nvPr>
        </p:nvSpPr>
        <p:spPr/>
        <p:txBody>
          <a:bodyPr/>
          <a:lstStyle/>
          <a:p>
            <a:endParaRPr lang="ru-KZ"/>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199" y="476672"/>
            <a:ext cx="8389625" cy="5112568"/>
          </a:xfrm>
        </p:spPr>
      </p:pic>
    </p:spTree>
    <p:extLst>
      <p:ext uri="{BB962C8B-B14F-4D97-AF65-F5344CB8AC3E}">
        <p14:creationId xmlns:p14="http://schemas.microsoft.com/office/powerpoint/2010/main" val="3035326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8409" y="476672"/>
            <a:ext cx="8423043" cy="4968552"/>
          </a:xfrm>
        </p:spPr>
      </p:pic>
    </p:spTree>
    <p:extLst>
      <p:ext uri="{BB962C8B-B14F-4D97-AF65-F5344CB8AC3E}">
        <p14:creationId xmlns:p14="http://schemas.microsoft.com/office/powerpoint/2010/main" val="2811795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b="1" dirty="0">
                <a:solidFill>
                  <a:srgbClr val="333333"/>
                </a:solidFill>
                <a:latin typeface="Helvetica Neue"/>
              </a:rPr>
              <a:t>Внутри остроугольного треугольника </a:t>
            </a:r>
            <a:r>
              <a:rPr lang="en-US" sz="1800" b="1" dirty="0">
                <a:solidFill>
                  <a:srgbClr val="333333"/>
                </a:solidFill>
                <a:latin typeface="Helvetica Neue"/>
              </a:rPr>
              <a:t>ABC </a:t>
            </a:r>
            <a:r>
              <a:rPr lang="ru-RU" sz="1800" b="1" dirty="0">
                <a:solidFill>
                  <a:srgbClr val="333333"/>
                </a:solidFill>
                <a:latin typeface="Helvetica Neue"/>
              </a:rPr>
              <a:t>взята точка </a:t>
            </a:r>
            <a:r>
              <a:rPr lang="en-US" sz="1800" b="1" dirty="0">
                <a:solidFill>
                  <a:srgbClr val="333333"/>
                </a:solidFill>
                <a:latin typeface="Helvetica Neue"/>
              </a:rPr>
              <a:t>P </a:t>
            </a:r>
            <a:r>
              <a:rPr lang="ru-RU" sz="1800" b="1" dirty="0">
                <a:solidFill>
                  <a:srgbClr val="333333"/>
                </a:solidFill>
                <a:latin typeface="Helvetica Neue"/>
              </a:rPr>
              <a:t>так, что ∠</a:t>
            </a:r>
            <a:r>
              <a:rPr lang="en-US" sz="1800" b="1" dirty="0">
                <a:solidFill>
                  <a:srgbClr val="333333"/>
                </a:solidFill>
                <a:latin typeface="Helvetica Neue"/>
              </a:rPr>
              <a:t>PAC=∠PBC. </a:t>
            </a:r>
            <a:r>
              <a:rPr lang="ru-RU" sz="1800" b="1" dirty="0">
                <a:solidFill>
                  <a:srgbClr val="333333"/>
                </a:solidFill>
                <a:latin typeface="Helvetica Neue"/>
              </a:rPr>
              <a:t>Пусть </a:t>
            </a:r>
            <a:r>
              <a:rPr lang="en-US" sz="1800" b="1" dirty="0">
                <a:solidFill>
                  <a:srgbClr val="333333"/>
                </a:solidFill>
                <a:latin typeface="Helvetica Neue"/>
              </a:rPr>
              <a:t>L </a:t>
            </a:r>
            <a:r>
              <a:rPr lang="ru-RU" sz="1800" b="1" dirty="0">
                <a:solidFill>
                  <a:srgbClr val="333333"/>
                </a:solidFill>
                <a:latin typeface="Helvetica Neue"/>
              </a:rPr>
              <a:t>и </a:t>
            </a:r>
            <a:r>
              <a:rPr lang="en-US" sz="1800" b="1" dirty="0">
                <a:solidFill>
                  <a:srgbClr val="333333"/>
                </a:solidFill>
                <a:latin typeface="Helvetica Neue"/>
              </a:rPr>
              <a:t>N — </a:t>
            </a:r>
            <a:r>
              <a:rPr lang="ru-RU" sz="1800" b="1" dirty="0">
                <a:solidFill>
                  <a:srgbClr val="333333"/>
                </a:solidFill>
                <a:latin typeface="Helvetica Neue"/>
              </a:rPr>
              <a:t>основания перпендикуляров, опущенных из точки </a:t>
            </a:r>
            <a:r>
              <a:rPr lang="en-US" sz="1800" b="1" dirty="0">
                <a:solidFill>
                  <a:srgbClr val="333333"/>
                </a:solidFill>
                <a:latin typeface="Helvetica Neue"/>
              </a:rPr>
              <a:t>P </a:t>
            </a:r>
            <a:r>
              <a:rPr lang="ru-RU" sz="1800" b="1" dirty="0">
                <a:solidFill>
                  <a:srgbClr val="333333"/>
                </a:solidFill>
                <a:latin typeface="Helvetica Neue"/>
              </a:rPr>
              <a:t>на стороны </a:t>
            </a:r>
            <a:r>
              <a:rPr lang="en-US" sz="1800" b="1" dirty="0">
                <a:solidFill>
                  <a:srgbClr val="333333"/>
                </a:solidFill>
                <a:latin typeface="Helvetica Neue"/>
              </a:rPr>
              <a:t>BC </a:t>
            </a:r>
            <a:r>
              <a:rPr lang="ru-RU" sz="1800" b="1" dirty="0">
                <a:solidFill>
                  <a:srgbClr val="333333"/>
                </a:solidFill>
                <a:latin typeface="Helvetica Neue"/>
              </a:rPr>
              <a:t>и </a:t>
            </a:r>
            <a:r>
              <a:rPr lang="en-US" sz="1800" b="1" dirty="0">
                <a:solidFill>
                  <a:srgbClr val="333333"/>
                </a:solidFill>
                <a:latin typeface="Helvetica Neue"/>
              </a:rPr>
              <a:t>AC, </a:t>
            </a:r>
            <a:r>
              <a:rPr lang="ru-RU" sz="1800" b="1" dirty="0">
                <a:solidFill>
                  <a:srgbClr val="333333"/>
                </a:solidFill>
                <a:latin typeface="Helvetica Neue"/>
              </a:rPr>
              <a:t>соответственно, </a:t>
            </a:r>
            <a:r>
              <a:rPr lang="en-US" sz="1800" b="1" dirty="0">
                <a:solidFill>
                  <a:srgbClr val="333333"/>
                </a:solidFill>
                <a:latin typeface="Helvetica Neue"/>
              </a:rPr>
              <a:t>D — </a:t>
            </a:r>
            <a:r>
              <a:rPr lang="ru-RU" sz="1800" b="1" dirty="0">
                <a:solidFill>
                  <a:srgbClr val="333333"/>
                </a:solidFill>
                <a:latin typeface="Helvetica Neue"/>
              </a:rPr>
              <a:t>середина </a:t>
            </a:r>
            <a:r>
              <a:rPr lang="en-US" sz="1800" b="1" dirty="0">
                <a:solidFill>
                  <a:srgbClr val="333333"/>
                </a:solidFill>
                <a:latin typeface="Helvetica Neue"/>
              </a:rPr>
              <a:t>AB. </a:t>
            </a:r>
            <a:r>
              <a:rPr lang="ru-RU" sz="1800" b="1" dirty="0">
                <a:solidFill>
                  <a:srgbClr val="333333"/>
                </a:solidFill>
                <a:latin typeface="Helvetica Neue"/>
              </a:rPr>
              <a:t>Докажите, что </a:t>
            </a:r>
            <a:r>
              <a:rPr lang="en-US" sz="1800" b="1" dirty="0">
                <a:solidFill>
                  <a:srgbClr val="333333"/>
                </a:solidFill>
                <a:latin typeface="Helvetica Neue"/>
              </a:rPr>
              <a:t>DL=DN.</a:t>
            </a:r>
            <a:endParaRPr lang="ru-RU" sz="1800" b="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394121"/>
            <a:ext cx="5976664" cy="5182562"/>
          </a:xfrm>
        </p:spPr>
      </p:pic>
      <mc:AlternateContent xmlns:mc="http://schemas.openxmlformats.org/markup-compatibility/2006" xmlns:p14="http://schemas.microsoft.com/office/powerpoint/2010/main">
        <mc:Choice Requires="p14">
          <p:contentPart p14:bwMode="auto" r:id="rId3">
            <p14:nvContentPartPr>
              <p14:cNvPr id="5" name="Рукописный ввод 4"/>
              <p14:cNvContentPartPr/>
              <p14:nvPr/>
            </p14:nvContentPartPr>
            <p14:xfrm>
              <a:off x="1937880" y="5188320"/>
              <a:ext cx="4206240" cy="205560"/>
            </p14:xfrm>
          </p:contentPart>
        </mc:Choice>
        <mc:Fallback xmlns="">
          <p:pic>
            <p:nvPicPr>
              <p:cNvPr id="5" name="Рукописный ввод 4"/>
              <p:cNvPicPr/>
              <p:nvPr/>
            </p:nvPicPr>
            <p:blipFill>
              <a:blip r:embed="rId4"/>
              <a:stretch>
                <a:fillRect/>
              </a:stretch>
            </p:blipFill>
            <p:spPr>
              <a:xfrm>
                <a:off x="1928520" y="5178960"/>
                <a:ext cx="4224960" cy="224280"/>
              </a:xfrm>
              <a:prstGeom prst="rect">
                <a:avLst/>
              </a:prstGeom>
            </p:spPr>
          </p:pic>
        </mc:Fallback>
      </mc:AlternateContent>
    </p:spTree>
    <p:extLst>
      <p:ext uri="{BB962C8B-B14F-4D97-AF65-F5344CB8AC3E}">
        <p14:creationId xmlns:p14="http://schemas.microsoft.com/office/powerpoint/2010/main" val="77131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404664"/>
            <a:ext cx="8573536" cy="5688632"/>
          </a:xfrm>
        </p:spPr>
      </p:pic>
    </p:spTree>
    <p:extLst>
      <p:ext uri="{BB962C8B-B14F-4D97-AF65-F5344CB8AC3E}">
        <p14:creationId xmlns:p14="http://schemas.microsoft.com/office/powerpoint/2010/main" val="2098647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312" y="476672"/>
            <a:ext cx="8333183" cy="5040560"/>
          </a:xfrm>
        </p:spPr>
      </p:pic>
    </p:spTree>
    <p:extLst>
      <p:ext uri="{BB962C8B-B14F-4D97-AF65-F5344CB8AC3E}">
        <p14:creationId xmlns:p14="http://schemas.microsoft.com/office/powerpoint/2010/main" val="4152327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a:extLst>
              <a:ext uri="{FF2B5EF4-FFF2-40B4-BE49-F238E27FC236}">
                <a16:creationId xmlns:a16="http://schemas.microsoft.com/office/drawing/2014/main" id="{A240A322-0548-E8D5-7BB4-5A449C7DC77D}"/>
              </a:ext>
            </a:extLst>
          </p:cNvPr>
          <p:cNvGraphicFramePr>
            <a:graphicFrameLocks/>
          </p:cNvGraphicFramePr>
          <p:nvPr>
            <p:extLst>
              <p:ext uri="{D42A27DB-BD31-4B8C-83A1-F6EECF244321}">
                <p14:modId xmlns:p14="http://schemas.microsoft.com/office/powerpoint/2010/main" val="1421186220"/>
              </p:ext>
            </p:extLst>
          </p:nvPr>
        </p:nvGraphicFramePr>
        <p:xfrm>
          <a:off x="1403648" y="2131490"/>
          <a:ext cx="6768752" cy="4493095"/>
        </p:xfrm>
        <a:graphic>
          <a:graphicData uri="http://schemas.openxmlformats.org/drawingml/2006/table">
            <a:tbl>
              <a:tblPr firstRow="1" bandRow="1">
                <a:tableStyleId>{5C22544A-7EE6-4342-B048-85BDC9FD1C3A}</a:tableStyleId>
              </a:tblPr>
              <a:tblGrid>
                <a:gridCol w="1384622">
                  <a:extLst>
                    <a:ext uri="{9D8B030D-6E8A-4147-A177-3AD203B41FA5}">
                      <a16:colId xmlns:a16="http://schemas.microsoft.com/office/drawing/2014/main" val="1112860553"/>
                    </a:ext>
                  </a:extLst>
                </a:gridCol>
                <a:gridCol w="1384622">
                  <a:extLst>
                    <a:ext uri="{9D8B030D-6E8A-4147-A177-3AD203B41FA5}">
                      <a16:colId xmlns:a16="http://schemas.microsoft.com/office/drawing/2014/main" val="3566445073"/>
                    </a:ext>
                  </a:extLst>
                </a:gridCol>
                <a:gridCol w="1384622">
                  <a:extLst>
                    <a:ext uri="{9D8B030D-6E8A-4147-A177-3AD203B41FA5}">
                      <a16:colId xmlns:a16="http://schemas.microsoft.com/office/drawing/2014/main" val="1052434726"/>
                    </a:ext>
                  </a:extLst>
                </a:gridCol>
                <a:gridCol w="1384622">
                  <a:extLst>
                    <a:ext uri="{9D8B030D-6E8A-4147-A177-3AD203B41FA5}">
                      <a16:colId xmlns:a16="http://schemas.microsoft.com/office/drawing/2014/main" val="587714554"/>
                    </a:ext>
                  </a:extLst>
                </a:gridCol>
                <a:gridCol w="1230264">
                  <a:extLst>
                    <a:ext uri="{9D8B030D-6E8A-4147-A177-3AD203B41FA5}">
                      <a16:colId xmlns:a16="http://schemas.microsoft.com/office/drawing/2014/main" val="653351530"/>
                    </a:ext>
                  </a:extLst>
                </a:gridCol>
              </a:tblGrid>
              <a:tr h="898619">
                <a:tc>
                  <a:txBody>
                    <a:bodyPr/>
                    <a:lstStyle/>
                    <a:p>
                      <a:endParaRPr lang="ru-K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K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K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K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K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5498703"/>
                  </a:ext>
                </a:extLst>
              </a:tr>
              <a:tr h="898619">
                <a:tc>
                  <a:txBody>
                    <a:bodyPr/>
                    <a:lstStyle/>
                    <a:p>
                      <a:endParaRPr lang="ru-K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K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K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K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K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1973431"/>
                  </a:ext>
                </a:extLst>
              </a:tr>
              <a:tr h="898619">
                <a:tc>
                  <a:txBody>
                    <a:bodyPr/>
                    <a:lstStyle/>
                    <a:p>
                      <a:endParaRPr lang="ru-K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K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K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K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K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3905035"/>
                  </a:ext>
                </a:extLst>
              </a:tr>
              <a:tr h="898619">
                <a:tc>
                  <a:txBody>
                    <a:bodyPr/>
                    <a:lstStyle/>
                    <a:p>
                      <a:endParaRPr lang="ru-K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K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K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K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K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1372273"/>
                  </a:ext>
                </a:extLst>
              </a:tr>
              <a:tr h="898619">
                <a:tc>
                  <a:txBody>
                    <a:bodyPr/>
                    <a:lstStyle/>
                    <a:p>
                      <a:endParaRPr lang="ru-K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K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K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K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K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9372426"/>
                  </a:ext>
                </a:extLst>
              </a:tr>
            </a:tbl>
          </a:graphicData>
        </a:graphic>
      </p:graphicFrame>
      <p:sp>
        <p:nvSpPr>
          <p:cNvPr id="2" name="Заголовок 1">
            <a:extLst>
              <a:ext uri="{FF2B5EF4-FFF2-40B4-BE49-F238E27FC236}">
                <a16:creationId xmlns:a16="http://schemas.microsoft.com/office/drawing/2014/main" id="{EBFEE661-A515-3B9F-52F0-58F112392100}"/>
              </a:ext>
            </a:extLst>
          </p:cNvPr>
          <p:cNvSpPr>
            <a:spLocks noGrp="1"/>
          </p:cNvSpPr>
          <p:nvPr>
            <p:ph type="title"/>
          </p:nvPr>
        </p:nvSpPr>
        <p:spPr/>
        <p:txBody>
          <a:bodyPr>
            <a:normAutofit/>
          </a:bodyPr>
          <a:lstStyle/>
          <a:p>
            <a:r>
              <a:rPr lang="ru-RU" sz="1600" b="1" i="0" dirty="0">
                <a:solidFill>
                  <a:srgbClr val="333333"/>
                </a:solidFill>
                <a:effectLst/>
                <a:latin typeface="Helvetica Neue"/>
              </a:rPr>
              <a:t>В левом нижнем углу шахматной доски 5×5 стоит король. За один ход он может передвинуться либо на одну клетку вправо, либо на одну клетку вверх, либо на одну клетку по диагонали — вправо и вверх. Сколькими различными путями король может пройти в правый верхний угол доски?</a:t>
            </a:r>
            <a:endParaRPr lang="ru-KZ" sz="1600" b="1" dirty="0"/>
          </a:p>
        </p:txBody>
      </p:sp>
      <p:graphicFrame>
        <p:nvGraphicFramePr>
          <p:cNvPr id="4" name="Таблица 4">
            <a:extLst>
              <a:ext uri="{FF2B5EF4-FFF2-40B4-BE49-F238E27FC236}">
                <a16:creationId xmlns:a16="http://schemas.microsoft.com/office/drawing/2014/main" id="{4C617488-A136-7928-BF6F-F148FE99410A}"/>
              </a:ext>
            </a:extLst>
          </p:cNvPr>
          <p:cNvGraphicFramePr>
            <a:graphicFrameLocks noGrp="1"/>
          </p:cNvGraphicFramePr>
          <p:nvPr>
            <p:ph idx="1"/>
            <p:extLst>
              <p:ext uri="{D42A27DB-BD31-4B8C-83A1-F6EECF244321}">
                <p14:modId xmlns:p14="http://schemas.microsoft.com/office/powerpoint/2010/main" val="4001589284"/>
              </p:ext>
            </p:extLst>
          </p:nvPr>
        </p:nvGraphicFramePr>
        <p:xfrm>
          <a:off x="1405210" y="2156342"/>
          <a:ext cx="6696742" cy="4493095"/>
        </p:xfrm>
        <a:graphic>
          <a:graphicData uri="http://schemas.openxmlformats.org/drawingml/2006/table">
            <a:tbl>
              <a:tblPr firstRow="1" bandRow="1">
                <a:tableStyleId>{5C22544A-7EE6-4342-B048-85BDC9FD1C3A}</a:tableStyleId>
              </a:tblPr>
              <a:tblGrid>
                <a:gridCol w="1158254">
                  <a:extLst>
                    <a:ext uri="{9D8B030D-6E8A-4147-A177-3AD203B41FA5}">
                      <a16:colId xmlns:a16="http://schemas.microsoft.com/office/drawing/2014/main" val="1112860553"/>
                    </a:ext>
                  </a:extLst>
                </a:gridCol>
                <a:gridCol w="1384622">
                  <a:extLst>
                    <a:ext uri="{9D8B030D-6E8A-4147-A177-3AD203B41FA5}">
                      <a16:colId xmlns:a16="http://schemas.microsoft.com/office/drawing/2014/main" val="3566445073"/>
                    </a:ext>
                  </a:extLst>
                </a:gridCol>
                <a:gridCol w="1384622">
                  <a:extLst>
                    <a:ext uri="{9D8B030D-6E8A-4147-A177-3AD203B41FA5}">
                      <a16:colId xmlns:a16="http://schemas.microsoft.com/office/drawing/2014/main" val="1052434726"/>
                    </a:ext>
                  </a:extLst>
                </a:gridCol>
                <a:gridCol w="1384622">
                  <a:extLst>
                    <a:ext uri="{9D8B030D-6E8A-4147-A177-3AD203B41FA5}">
                      <a16:colId xmlns:a16="http://schemas.microsoft.com/office/drawing/2014/main" val="587714554"/>
                    </a:ext>
                  </a:extLst>
                </a:gridCol>
                <a:gridCol w="1384622">
                  <a:extLst>
                    <a:ext uri="{9D8B030D-6E8A-4147-A177-3AD203B41FA5}">
                      <a16:colId xmlns:a16="http://schemas.microsoft.com/office/drawing/2014/main" val="653351530"/>
                    </a:ext>
                  </a:extLst>
                </a:gridCol>
              </a:tblGrid>
              <a:tr h="898619">
                <a:tc>
                  <a:txBody>
                    <a:bodyPr/>
                    <a:lstStyle/>
                    <a:p>
                      <a:r>
                        <a:rPr lang="ru-RU" sz="3600" dirty="0"/>
                        <a:t>1</a:t>
                      </a:r>
                      <a:endParaRPr lang="ru-KZ"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3600" dirty="0"/>
                        <a:t>9</a:t>
                      </a:r>
                      <a:endParaRPr lang="ru-KZ"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3600" dirty="0"/>
                        <a:t>41</a:t>
                      </a:r>
                      <a:endParaRPr lang="ru-KZ"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3600" dirty="0"/>
                        <a:t>129</a:t>
                      </a:r>
                      <a:endParaRPr lang="ru-KZ"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3600" dirty="0"/>
                        <a:t>321</a:t>
                      </a:r>
                      <a:endParaRPr lang="ru-KZ"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5498703"/>
                  </a:ext>
                </a:extLst>
              </a:tr>
              <a:tr h="898619">
                <a:tc>
                  <a:txBody>
                    <a:bodyPr/>
                    <a:lstStyle/>
                    <a:p>
                      <a:r>
                        <a:rPr lang="ru-RU" sz="3600" dirty="0"/>
                        <a:t>1</a:t>
                      </a:r>
                      <a:endParaRPr lang="ru-KZ"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3600" dirty="0"/>
                        <a:t>7</a:t>
                      </a:r>
                      <a:endParaRPr lang="ru-KZ"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3600" dirty="0"/>
                        <a:t>25</a:t>
                      </a:r>
                      <a:endParaRPr lang="ru-KZ"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3600" dirty="0"/>
                        <a:t>63</a:t>
                      </a:r>
                      <a:endParaRPr lang="ru-KZ"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3600" dirty="0"/>
                        <a:t>129</a:t>
                      </a:r>
                      <a:endParaRPr lang="ru-KZ"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1973431"/>
                  </a:ext>
                </a:extLst>
              </a:tr>
              <a:tr h="898619">
                <a:tc>
                  <a:txBody>
                    <a:bodyPr/>
                    <a:lstStyle/>
                    <a:p>
                      <a:r>
                        <a:rPr lang="ru-RU" sz="3600" dirty="0"/>
                        <a:t>1</a:t>
                      </a:r>
                      <a:endParaRPr lang="ru-KZ"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3600" dirty="0"/>
                        <a:t>5</a:t>
                      </a:r>
                      <a:endParaRPr lang="ru-KZ"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3600" dirty="0"/>
                        <a:t>13</a:t>
                      </a:r>
                      <a:endParaRPr lang="ru-KZ"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3600" dirty="0"/>
                        <a:t>25</a:t>
                      </a:r>
                      <a:endParaRPr lang="ru-KZ"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3600" dirty="0"/>
                        <a:t>41</a:t>
                      </a:r>
                      <a:endParaRPr lang="ru-KZ"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3905035"/>
                  </a:ext>
                </a:extLst>
              </a:tr>
              <a:tr h="898619">
                <a:tc>
                  <a:txBody>
                    <a:bodyPr/>
                    <a:lstStyle/>
                    <a:p>
                      <a:r>
                        <a:rPr lang="ru-RU" sz="3600" dirty="0"/>
                        <a:t>1</a:t>
                      </a:r>
                      <a:endParaRPr lang="ru-KZ"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3600" dirty="0"/>
                        <a:t>3</a:t>
                      </a:r>
                      <a:endParaRPr lang="ru-KZ"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3600" dirty="0"/>
                        <a:t>5</a:t>
                      </a:r>
                      <a:endParaRPr lang="ru-KZ"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3600" dirty="0"/>
                        <a:t>7</a:t>
                      </a:r>
                      <a:endParaRPr lang="ru-KZ"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3600" dirty="0"/>
                        <a:t>9</a:t>
                      </a:r>
                      <a:endParaRPr lang="ru-KZ"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1372273"/>
                  </a:ext>
                </a:extLst>
              </a:tr>
              <a:tr h="898619">
                <a:tc>
                  <a:txBody>
                    <a:bodyPr/>
                    <a:lstStyle/>
                    <a:p>
                      <a:r>
                        <a:rPr lang="ru-RU" sz="3600" dirty="0"/>
                        <a:t>1</a:t>
                      </a:r>
                      <a:endParaRPr lang="ru-KZ"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3600" dirty="0"/>
                        <a:t>1</a:t>
                      </a:r>
                      <a:endParaRPr lang="ru-KZ"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3600" dirty="0"/>
                        <a:t>1</a:t>
                      </a:r>
                      <a:endParaRPr lang="ru-KZ"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3600" dirty="0"/>
                        <a:t>1</a:t>
                      </a:r>
                      <a:endParaRPr lang="ru-KZ"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3600" dirty="0"/>
                        <a:t>1</a:t>
                      </a:r>
                      <a:endParaRPr lang="ru-KZ"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9372426"/>
                  </a:ext>
                </a:extLst>
              </a:tr>
            </a:tbl>
          </a:graphicData>
        </a:graphic>
      </p:graphicFrame>
    </p:spTree>
    <p:extLst>
      <p:ext uri="{BB962C8B-B14F-4D97-AF65-F5344CB8AC3E}">
        <p14:creationId xmlns:p14="http://schemas.microsoft.com/office/powerpoint/2010/main" val="171765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74638"/>
            <a:ext cx="6635080" cy="5895535"/>
          </a:xfrm>
        </p:spPr>
      </p:pic>
      <mc:AlternateContent xmlns:mc="http://schemas.openxmlformats.org/markup-compatibility/2006" xmlns:p14="http://schemas.microsoft.com/office/powerpoint/2010/main">
        <mc:Choice Requires="p14">
          <p:contentPart p14:bwMode="auto" r:id="rId3">
            <p14:nvContentPartPr>
              <p14:cNvPr id="6" name="Рукописный ввод 5"/>
              <p14:cNvContentPartPr/>
              <p14:nvPr/>
            </p14:nvContentPartPr>
            <p14:xfrm>
              <a:off x="3518280" y="5768640"/>
              <a:ext cx="259560" cy="330840"/>
            </p14:xfrm>
          </p:contentPart>
        </mc:Choice>
        <mc:Fallback xmlns="">
          <p:pic>
            <p:nvPicPr>
              <p:cNvPr id="6" name="Рукописный ввод 5"/>
              <p:cNvPicPr/>
              <p:nvPr/>
            </p:nvPicPr>
            <p:blipFill>
              <a:blip r:embed="rId4"/>
              <a:stretch>
                <a:fillRect/>
              </a:stretch>
            </p:blipFill>
            <p:spPr>
              <a:xfrm>
                <a:off x="3508920" y="5759280"/>
                <a:ext cx="27828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Рукописный ввод 6"/>
              <p14:cNvContentPartPr/>
              <p14:nvPr/>
            </p14:nvContentPartPr>
            <p14:xfrm>
              <a:off x="3259440" y="5250600"/>
              <a:ext cx="402120" cy="143280"/>
            </p14:xfrm>
          </p:contentPart>
        </mc:Choice>
        <mc:Fallback xmlns="">
          <p:pic>
            <p:nvPicPr>
              <p:cNvPr id="7" name="Рукописный ввод 6"/>
              <p:cNvPicPr/>
              <p:nvPr/>
            </p:nvPicPr>
            <p:blipFill>
              <a:blip r:embed="rId6"/>
              <a:stretch>
                <a:fillRect/>
              </a:stretch>
            </p:blipFill>
            <p:spPr>
              <a:xfrm>
                <a:off x="3250080" y="5241240"/>
                <a:ext cx="420840" cy="162000"/>
              </a:xfrm>
              <a:prstGeom prst="rect">
                <a:avLst/>
              </a:prstGeom>
            </p:spPr>
          </p:pic>
        </mc:Fallback>
      </mc:AlternateContent>
    </p:spTree>
    <p:extLst>
      <p:ext uri="{BB962C8B-B14F-4D97-AF65-F5344CB8AC3E}">
        <p14:creationId xmlns:p14="http://schemas.microsoft.com/office/powerpoint/2010/main" val="658277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F61E63-F22E-CE90-06EB-5E27FF0DCEF3}"/>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5B46E81F-A093-C925-C029-176048900F48}"/>
              </a:ext>
            </a:extLst>
          </p:cNvPr>
          <p:cNvSpPr>
            <a:spLocks noGrp="1"/>
          </p:cNvSpPr>
          <p:nvPr>
            <p:ph idx="1"/>
          </p:nvPr>
        </p:nvSpPr>
        <p:spPr/>
        <p:txBody>
          <a:bodyPr/>
          <a:lstStyle/>
          <a:p>
            <a:endParaRPr lang="ru-KZ" sz="1800" b="0" i="0" u="none" strike="noStrike" dirty="0">
              <a:effectLst/>
              <a:latin typeface="Arial" panose="020B0604020202020204" pitchFamily="34" charset="0"/>
            </a:endParaRPr>
          </a:p>
          <a:p>
            <a:endParaRPr lang="ru-KZ" dirty="0"/>
          </a:p>
        </p:txBody>
      </p:sp>
      <p:graphicFrame>
        <p:nvGraphicFramePr>
          <p:cNvPr id="4" name="Таблица 4">
            <a:extLst>
              <a:ext uri="{FF2B5EF4-FFF2-40B4-BE49-F238E27FC236}">
                <a16:creationId xmlns:a16="http://schemas.microsoft.com/office/drawing/2014/main" id="{6453036E-040A-3D79-7A85-33AD02F615EA}"/>
              </a:ext>
            </a:extLst>
          </p:cNvPr>
          <p:cNvGraphicFramePr>
            <a:graphicFrameLocks noGrp="1"/>
          </p:cNvGraphicFramePr>
          <p:nvPr>
            <p:extLst>
              <p:ext uri="{D42A27DB-BD31-4B8C-83A1-F6EECF244321}">
                <p14:modId xmlns:p14="http://schemas.microsoft.com/office/powerpoint/2010/main" val="1493803410"/>
              </p:ext>
            </p:extLst>
          </p:nvPr>
        </p:nvGraphicFramePr>
        <p:xfrm>
          <a:off x="683568" y="476672"/>
          <a:ext cx="7056785" cy="5649490"/>
        </p:xfrm>
        <a:graphic>
          <a:graphicData uri="http://schemas.openxmlformats.org/drawingml/2006/table">
            <a:tbl>
              <a:tblPr firstRow="1" bandRow="1">
                <a:tableStyleId>{5C22544A-7EE6-4342-B048-85BDC9FD1C3A}</a:tableStyleId>
              </a:tblPr>
              <a:tblGrid>
                <a:gridCol w="1411357">
                  <a:extLst>
                    <a:ext uri="{9D8B030D-6E8A-4147-A177-3AD203B41FA5}">
                      <a16:colId xmlns:a16="http://schemas.microsoft.com/office/drawing/2014/main" val="3338179474"/>
                    </a:ext>
                  </a:extLst>
                </a:gridCol>
                <a:gridCol w="1411357">
                  <a:extLst>
                    <a:ext uri="{9D8B030D-6E8A-4147-A177-3AD203B41FA5}">
                      <a16:colId xmlns:a16="http://schemas.microsoft.com/office/drawing/2014/main" val="3830332116"/>
                    </a:ext>
                  </a:extLst>
                </a:gridCol>
                <a:gridCol w="1411357">
                  <a:extLst>
                    <a:ext uri="{9D8B030D-6E8A-4147-A177-3AD203B41FA5}">
                      <a16:colId xmlns:a16="http://schemas.microsoft.com/office/drawing/2014/main" val="1485218049"/>
                    </a:ext>
                  </a:extLst>
                </a:gridCol>
                <a:gridCol w="1411357">
                  <a:extLst>
                    <a:ext uri="{9D8B030D-6E8A-4147-A177-3AD203B41FA5}">
                      <a16:colId xmlns:a16="http://schemas.microsoft.com/office/drawing/2014/main" val="3375777356"/>
                    </a:ext>
                  </a:extLst>
                </a:gridCol>
                <a:gridCol w="1411357">
                  <a:extLst>
                    <a:ext uri="{9D8B030D-6E8A-4147-A177-3AD203B41FA5}">
                      <a16:colId xmlns:a16="http://schemas.microsoft.com/office/drawing/2014/main" val="1772031764"/>
                    </a:ext>
                  </a:extLst>
                </a:gridCol>
              </a:tblGrid>
              <a:tr h="1129898">
                <a:tc>
                  <a:txBody>
                    <a:bodyPr/>
                    <a:lstStyle/>
                    <a:p>
                      <a:endParaRPr lang="ru-K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K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K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K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K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3130857"/>
                  </a:ext>
                </a:extLst>
              </a:tr>
              <a:tr h="1129898">
                <a:tc>
                  <a:txBody>
                    <a:bodyPr/>
                    <a:lstStyle/>
                    <a:p>
                      <a:endParaRPr lang="ru-K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K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K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K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K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0858595"/>
                  </a:ext>
                </a:extLst>
              </a:tr>
              <a:tr h="1129898">
                <a:tc>
                  <a:txBody>
                    <a:bodyPr/>
                    <a:lstStyle/>
                    <a:p>
                      <a:endParaRPr lang="ru-K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K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K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K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K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4101319"/>
                  </a:ext>
                </a:extLst>
              </a:tr>
              <a:tr h="1129898">
                <a:tc>
                  <a:txBody>
                    <a:bodyPr/>
                    <a:lstStyle/>
                    <a:p>
                      <a:endParaRPr lang="ru-K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K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K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K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K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9702926"/>
                  </a:ext>
                </a:extLst>
              </a:tr>
              <a:tr h="1129898">
                <a:tc>
                  <a:txBody>
                    <a:bodyPr/>
                    <a:lstStyle/>
                    <a:p>
                      <a:endParaRPr lang="ru-K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K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K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K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K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8530716"/>
                  </a:ext>
                </a:extLst>
              </a:tr>
            </a:tbl>
          </a:graphicData>
        </a:graphic>
      </p:graphicFrame>
      <p:cxnSp>
        <p:nvCxnSpPr>
          <p:cNvPr id="6" name="Прямая со стрелкой 5">
            <a:extLst>
              <a:ext uri="{FF2B5EF4-FFF2-40B4-BE49-F238E27FC236}">
                <a16:creationId xmlns:a16="http://schemas.microsoft.com/office/drawing/2014/main" id="{8DFD8077-E493-F9CA-BC84-A63F00E9263B}"/>
              </a:ext>
            </a:extLst>
          </p:cNvPr>
          <p:cNvCxnSpPr/>
          <p:nvPr/>
        </p:nvCxnSpPr>
        <p:spPr>
          <a:xfrm>
            <a:off x="1547664" y="5589240"/>
            <a:ext cx="108012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Прямая со стрелкой 7">
            <a:extLst>
              <a:ext uri="{FF2B5EF4-FFF2-40B4-BE49-F238E27FC236}">
                <a16:creationId xmlns:a16="http://schemas.microsoft.com/office/drawing/2014/main" id="{489F7B37-700F-1299-C6C3-F80AEDEA9464}"/>
              </a:ext>
            </a:extLst>
          </p:cNvPr>
          <p:cNvCxnSpPr/>
          <p:nvPr/>
        </p:nvCxnSpPr>
        <p:spPr>
          <a:xfrm>
            <a:off x="3203848" y="5589240"/>
            <a:ext cx="93610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Прямая со стрелкой 8">
            <a:extLst>
              <a:ext uri="{FF2B5EF4-FFF2-40B4-BE49-F238E27FC236}">
                <a16:creationId xmlns:a16="http://schemas.microsoft.com/office/drawing/2014/main" id="{1127E0C1-E9DB-8928-D76E-E41FA41E52CA}"/>
              </a:ext>
            </a:extLst>
          </p:cNvPr>
          <p:cNvCxnSpPr/>
          <p:nvPr/>
        </p:nvCxnSpPr>
        <p:spPr>
          <a:xfrm>
            <a:off x="4572000" y="5589240"/>
            <a:ext cx="93610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Прямая со стрелкой 9">
            <a:extLst>
              <a:ext uri="{FF2B5EF4-FFF2-40B4-BE49-F238E27FC236}">
                <a16:creationId xmlns:a16="http://schemas.microsoft.com/office/drawing/2014/main" id="{DEAA91EE-EF1D-5F9A-7020-5B667D5A2BA3}"/>
              </a:ext>
            </a:extLst>
          </p:cNvPr>
          <p:cNvCxnSpPr/>
          <p:nvPr/>
        </p:nvCxnSpPr>
        <p:spPr>
          <a:xfrm>
            <a:off x="5940152" y="5589647"/>
            <a:ext cx="93610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Прямая со стрелкой 10">
            <a:extLst>
              <a:ext uri="{FF2B5EF4-FFF2-40B4-BE49-F238E27FC236}">
                <a16:creationId xmlns:a16="http://schemas.microsoft.com/office/drawing/2014/main" id="{EBFC6EF2-6597-CA76-0E3E-AE1073EDC4F6}"/>
              </a:ext>
            </a:extLst>
          </p:cNvPr>
          <p:cNvCxnSpPr>
            <a:cxnSpLocks/>
          </p:cNvCxnSpPr>
          <p:nvPr/>
        </p:nvCxnSpPr>
        <p:spPr>
          <a:xfrm flipV="1">
            <a:off x="1533132" y="4581128"/>
            <a:ext cx="0" cy="7200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Прямая со стрелкой 12">
            <a:extLst>
              <a:ext uri="{FF2B5EF4-FFF2-40B4-BE49-F238E27FC236}">
                <a16:creationId xmlns:a16="http://schemas.microsoft.com/office/drawing/2014/main" id="{468033CC-F9C9-B825-7681-1C9E1C7024F5}"/>
              </a:ext>
            </a:extLst>
          </p:cNvPr>
          <p:cNvCxnSpPr>
            <a:cxnSpLocks/>
          </p:cNvCxnSpPr>
          <p:nvPr/>
        </p:nvCxnSpPr>
        <p:spPr>
          <a:xfrm flipV="1">
            <a:off x="1547664" y="3429000"/>
            <a:ext cx="0" cy="7200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Прямая со стрелкой 13">
            <a:extLst>
              <a:ext uri="{FF2B5EF4-FFF2-40B4-BE49-F238E27FC236}">
                <a16:creationId xmlns:a16="http://schemas.microsoft.com/office/drawing/2014/main" id="{F75A7DC6-DF67-EECA-C7C2-8BDF1701818F}"/>
              </a:ext>
            </a:extLst>
          </p:cNvPr>
          <p:cNvCxnSpPr>
            <a:cxnSpLocks/>
          </p:cNvCxnSpPr>
          <p:nvPr/>
        </p:nvCxnSpPr>
        <p:spPr>
          <a:xfrm flipV="1">
            <a:off x="1547664" y="2348880"/>
            <a:ext cx="0" cy="7200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Прямая со стрелкой 14">
            <a:extLst>
              <a:ext uri="{FF2B5EF4-FFF2-40B4-BE49-F238E27FC236}">
                <a16:creationId xmlns:a16="http://schemas.microsoft.com/office/drawing/2014/main" id="{1B065C5A-6CCB-E47B-B99F-0ABAF93657B8}"/>
              </a:ext>
            </a:extLst>
          </p:cNvPr>
          <p:cNvCxnSpPr>
            <a:cxnSpLocks/>
          </p:cNvCxnSpPr>
          <p:nvPr/>
        </p:nvCxnSpPr>
        <p:spPr>
          <a:xfrm flipV="1">
            <a:off x="1554298" y="1114471"/>
            <a:ext cx="0" cy="7200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Прямая со стрелкой 15">
            <a:extLst>
              <a:ext uri="{FF2B5EF4-FFF2-40B4-BE49-F238E27FC236}">
                <a16:creationId xmlns:a16="http://schemas.microsoft.com/office/drawing/2014/main" id="{22805534-4C92-1244-B9D3-1E51A95DFF88}"/>
              </a:ext>
            </a:extLst>
          </p:cNvPr>
          <p:cNvCxnSpPr>
            <a:cxnSpLocks/>
          </p:cNvCxnSpPr>
          <p:nvPr/>
        </p:nvCxnSpPr>
        <p:spPr>
          <a:xfrm flipV="1">
            <a:off x="1790768" y="4432920"/>
            <a:ext cx="942252" cy="8724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Прямая со стрелкой 17">
            <a:extLst>
              <a:ext uri="{FF2B5EF4-FFF2-40B4-BE49-F238E27FC236}">
                <a16:creationId xmlns:a16="http://schemas.microsoft.com/office/drawing/2014/main" id="{5380EFC5-FAB4-E4C9-B0AB-91E00BDE87E5}"/>
              </a:ext>
            </a:extLst>
          </p:cNvPr>
          <p:cNvCxnSpPr>
            <a:cxnSpLocks/>
          </p:cNvCxnSpPr>
          <p:nvPr/>
        </p:nvCxnSpPr>
        <p:spPr>
          <a:xfrm flipV="1">
            <a:off x="3059832" y="3358734"/>
            <a:ext cx="942252" cy="8724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Прямая со стрелкой 18">
            <a:extLst>
              <a:ext uri="{FF2B5EF4-FFF2-40B4-BE49-F238E27FC236}">
                <a16:creationId xmlns:a16="http://schemas.microsoft.com/office/drawing/2014/main" id="{8567A8BF-A449-DCAD-0D2A-A485A429F35A}"/>
              </a:ext>
            </a:extLst>
          </p:cNvPr>
          <p:cNvCxnSpPr>
            <a:cxnSpLocks/>
          </p:cNvCxnSpPr>
          <p:nvPr/>
        </p:nvCxnSpPr>
        <p:spPr>
          <a:xfrm flipV="1">
            <a:off x="4427984" y="2272680"/>
            <a:ext cx="942252" cy="8724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Прямая со стрелкой 19">
            <a:extLst>
              <a:ext uri="{FF2B5EF4-FFF2-40B4-BE49-F238E27FC236}">
                <a16:creationId xmlns:a16="http://schemas.microsoft.com/office/drawing/2014/main" id="{0EE9CB8E-233A-CB1B-DC23-9743B00B0C8A}"/>
              </a:ext>
            </a:extLst>
          </p:cNvPr>
          <p:cNvCxnSpPr>
            <a:cxnSpLocks/>
          </p:cNvCxnSpPr>
          <p:nvPr/>
        </p:nvCxnSpPr>
        <p:spPr>
          <a:xfrm flipV="1">
            <a:off x="5724128" y="1183432"/>
            <a:ext cx="942252" cy="8724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17914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a:extLst>
                  <a:ext uri="{FF2B5EF4-FFF2-40B4-BE49-F238E27FC236}">
                    <a16:creationId xmlns:a16="http://schemas.microsoft.com/office/drawing/2014/main" id="{42D1FFEF-5E7D-DCEE-4545-A6D2BC989E2F}"/>
                  </a:ext>
                </a:extLst>
              </p:cNvPr>
              <p:cNvSpPr>
                <a:spLocks noGrp="1"/>
              </p:cNvSpPr>
              <p:nvPr>
                <p:ph type="title"/>
              </p:nvPr>
            </p:nvSpPr>
            <p:spPr/>
            <p:txBody>
              <a:bodyPr>
                <a:normAutofit/>
              </a:bodyPr>
              <a:lstStyle/>
              <a:p>
                <a:r>
                  <a:rPr lang="ru-RU" sz="1800" b="1" i="0" dirty="0">
                    <a:solidFill>
                      <a:srgbClr val="333333"/>
                    </a:solidFill>
                    <a:effectLst/>
                    <a:latin typeface="Helvetica Neue"/>
                  </a:rPr>
                  <a:t>Найти геометрическое место вершин парабол y=</a:t>
                </a:r>
                <a14:m>
                  <m:oMath xmlns:m="http://schemas.openxmlformats.org/officeDocument/2006/math">
                    <m:sSup>
                      <m:sSupPr>
                        <m:ctrlPr>
                          <a:rPr lang="ru-RU" sz="1800" b="1" i="1" dirty="0" smtClean="0">
                            <a:solidFill>
                              <a:srgbClr val="333333"/>
                            </a:solidFill>
                            <a:effectLst/>
                            <a:latin typeface="Cambria Math" panose="02040503050406030204" pitchFamily="18" charset="0"/>
                          </a:rPr>
                        </m:ctrlPr>
                      </m:sSupPr>
                      <m:e>
                        <m:r>
                          <m:rPr>
                            <m:nor/>
                          </m:rPr>
                          <a:rPr lang="ru-RU" sz="1800" b="1" dirty="0">
                            <a:solidFill>
                              <a:srgbClr val="333333"/>
                            </a:solidFill>
                            <a:latin typeface="Helvetica Neue"/>
                          </a:rPr>
                          <m:t>x</m:t>
                        </m:r>
                      </m:e>
                      <m:sup>
                        <m:r>
                          <a:rPr lang="ru-RU" sz="1800" b="1" i="1" dirty="0">
                            <a:solidFill>
                              <a:srgbClr val="333333"/>
                            </a:solidFill>
                            <a:latin typeface="Cambria Math" panose="02040503050406030204" pitchFamily="18" charset="0"/>
                          </a:rPr>
                          <m:t>𝟐</m:t>
                        </m:r>
                      </m:sup>
                    </m:sSup>
                  </m:oMath>
                </a14:m>
                <a:r>
                  <a:rPr lang="ru-RU" sz="1800" b="1" i="0" dirty="0">
                    <a:solidFill>
                      <a:srgbClr val="333333"/>
                    </a:solidFill>
                    <a:effectLst/>
                    <a:latin typeface="Helvetica Neue"/>
                  </a:rPr>
                  <a:t>+(2p+1)x+</a:t>
                </a:r>
                <a14:m>
                  <m:oMath xmlns:m="http://schemas.openxmlformats.org/officeDocument/2006/math">
                    <m:sSup>
                      <m:sSupPr>
                        <m:ctrlPr>
                          <a:rPr lang="ru-RU" sz="1800" b="1" i="1" smtClean="0">
                            <a:solidFill>
                              <a:srgbClr val="333333"/>
                            </a:solidFill>
                            <a:effectLst/>
                            <a:latin typeface="Cambria Math" panose="02040503050406030204" pitchFamily="18" charset="0"/>
                          </a:rPr>
                        </m:ctrlPr>
                      </m:sSupPr>
                      <m:e>
                        <m:r>
                          <m:rPr>
                            <m:nor/>
                          </m:rPr>
                          <a:rPr lang="ru-RU" sz="1800" b="1" dirty="0">
                            <a:solidFill>
                              <a:srgbClr val="333333"/>
                            </a:solidFill>
                            <a:latin typeface="Helvetica Neue"/>
                          </a:rPr>
                          <m:t>p</m:t>
                        </m:r>
                      </m:e>
                      <m:sup>
                        <m:r>
                          <m:rPr>
                            <m:nor/>
                          </m:rPr>
                          <a:rPr lang="ru-RU" sz="1800" b="1" dirty="0">
                            <a:solidFill>
                              <a:srgbClr val="333333"/>
                            </a:solidFill>
                            <a:latin typeface="Helvetica Neue"/>
                          </a:rPr>
                          <m:t>2</m:t>
                        </m:r>
                      </m:sup>
                    </m:sSup>
                  </m:oMath>
                </a14:m>
                <a:r>
                  <a:rPr lang="ru-RU" sz="1800" b="1" i="0" dirty="0">
                    <a:solidFill>
                      <a:srgbClr val="333333"/>
                    </a:solidFill>
                    <a:effectLst/>
                    <a:latin typeface="Helvetica Neue"/>
                  </a:rPr>
                  <a:t>−1, где p — действительное число.</a:t>
                </a:r>
                <a:endParaRPr lang="ru-KZ" sz="1800" b="1" dirty="0"/>
              </a:p>
            </p:txBody>
          </p:sp>
        </mc:Choice>
        <mc:Fallback xmlns="">
          <p:sp>
            <p:nvSpPr>
              <p:cNvPr id="2" name="Заголовок 1">
                <a:extLst>
                  <a:ext uri="{FF2B5EF4-FFF2-40B4-BE49-F238E27FC236}">
                    <a16:creationId xmlns:a16="http://schemas.microsoft.com/office/drawing/2014/main" id="{42D1FFEF-5E7D-DCEE-4545-A6D2BC989E2F}"/>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ru-KZ">
                    <a:noFill/>
                  </a:rPr>
                  <a:t> </a:t>
                </a:r>
              </a:p>
            </p:txBody>
          </p:sp>
        </mc:Fallback>
      </mc:AlternateContent>
      <mc:AlternateContent xmlns:mc="http://schemas.openxmlformats.org/markup-compatibility/2006">
        <mc:Choice xmlns:a14="http://schemas.microsoft.com/office/drawing/2010/main" Requires="a14">
          <p:sp>
            <p:nvSpPr>
              <p:cNvPr id="3" name="Объект 2">
                <a:extLst>
                  <a:ext uri="{FF2B5EF4-FFF2-40B4-BE49-F238E27FC236}">
                    <a16:creationId xmlns:a16="http://schemas.microsoft.com/office/drawing/2014/main" id="{3D330FEE-5610-C642-E8A1-1EA2C0E98940}"/>
                  </a:ext>
                </a:extLst>
              </p:cNvPr>
              <p:cNvSpPr>
                <a:spLocks noGrp="1"/>
              </p:cNvSpPr>
              <p:nvPr>
                <p:ph idx="1"/>
              </p:nvPr>
            </p:nvSpPr>
            <p:spPr/>
            <p:txBody>
              <a:bodyPr>
                <a:normAutofit fontScale="92500" lnSpcReduction="10000"/>
              </a:bodyPr>
              <a:lstStyle/>
              <a:p>
                <a:r>
                  <a:rPr lang="ru-RU" dirty="0"/>
                  <a:t>Найдем вершину параболы</a:t>
                </a:r>
              </a:p>
              <a:p>
                <a:r>
                  <a:rPr lang="ru-RU" dirty="0"/>
                  <a:t>(</a:t>
                </a:r>
                <a14:m>
                  <m:oMath xmlns:m="http://schemas.openxmlformats.org/officeDocument/2006/math">
                    <m:r>
                      <a:rPr lang="ru-RU" b="0" i="1" smtClean="0">
                        <a:latin typeface="Cambria Math" panose="02040503050406030204" pitchFamily="18" charset="0"/>
                      </a:rPr>
                      <m:t>−</m:t>
                    </m:r>
                    <m:f>
                      <m:fPr>
                        <m:ctrlPr>
                          <a:rPr lang="ru-RU" b="0" i="1" smtClean="0">
                            <a:latin typeface="Cambria Math" panose="02040503050406030204" pitchFamily="18" charset="0"/>
                          </a:rPr>
                        </m:ctrlPr>
                      </m:fPr>
                      <m:num>
                        <m:r>
                          <a:rPr lang="ru-RU" b="0" i="1" smtClean="0">
                            <a:latin typeface="Cambria Math" panose="02040503050406030204" pitchFamily="18" charset="0"/>
                          </a:rPr>
                          <m:t>2р+1</m:t>
                        </m:r>
                      </m:num>
                      <m:den>
                        <m:r>
                          <a:rPr lang="ru-RU" b="0" i="1" smtClean="0">
                            <a:latin typeface="Cambria Math" panose="02040503050406030204" pitchFamily="18" charset="0"/>
                          </a:rPr>
                          <m:t>2</m:t>
                        </m:r>
                      </m:den>
                    </m:f>
                  </m:oMath>
                </a14:m>
                <a:r>
                  <a:rPr lang="ru-RU" dirty="0"/>
                  <a:t>, </a:t>
                </a:r>
                <a14:m>
                  <m:oMath xmlns:m="http://schemas.openxmlformats.org/officeDocument/2006/math">
                    <m:r>
                      <a:rPr lang="ru-RU" i="1">
                        <a:latin typeface="Cambria Math" panose="02040503050406030204" pitchFamily="18" charset="0"/>
                      </a:rPr>
                      <m:t>−</m:t>
                    </m:r>
                  </m:oMath>
                </a14:m>
                <a:r>
                  <a:rPr lang="ru-RU" dirty="0"/>
                  <a:t> </a:t>
                </a:r>
                <a14:m>
                  <m:oMath xmlns:m="http://schemas.openxmlformats.org/officeDocument/2006/math">
                    <m:f>
                      <m:fPr>
                        <m:ctrlPr>
                          <a:rPr lang="ru-RU" i="1" dirty="0" smtClean="0">
                            <a:latin typeface="Cambria Math" panose="02040503050406030204" pitchFamily="18" charset="0"/>
                          </a:rPr>
                        </m:ctrlPr>
                      </m:fPr>
                      <m:num>
                        <m:r>
                          <a:rPr lang="ru-RU" b="0" i="1" dirty="0" smtClean="0">
                            <a:latin typeface="Cambria Math" panose="02040503050406030204" pitchFamily="18" charset="0"/>
                          </a:rPr>
                          <m:t>4р+5</m:t>
                        </m:r>
                      </m:num>
                      <m:den>
                        <m:r>
                          <a:rPr lang="ru-RU" b="0" i="1" dirty="0" smtClean="0">
                            <a:latin typeface="Cambria Math" panose="02040503050406030204" pitchFamily="18" charset="0"/>
                          </a:rPr>
                          <m:t>4</m:t>
                        </m:r>
                      </m:den>
                    </m:f>
                  </m:oMath>
                </a14:m>
                <a:r>
                  <a:rPr lang="ru-RU" dirty="0"/>
                  <a:t>)</a:t>
                </a:r>
              </a:p>
              <a:p>
                <a14:m>
                  <m:oMath xmlns:m="http://schemas.openxmlformats.org/officeDocument/2006/math">
                    <m:sSub>
                      <m:sSubPr>
                        <m:ctrlPr>
                          <a:rPr lang="ru-KZ" i="1" smtClean="0">
                            <a:latin typeface="Cambria Math" panose="02040503050406030204" pitchFamily="18" charset="0"/>
                          </a:rPr>
                        </m:ctrlPr>
                      </m:sSubPr>
                      <m:e>
                        <m:r>
                          <a:rPr lang="ru-RU" b="0" i="1" smtClean="0">
                            <a:latin typeface="Cambria Math" panose="02040503050406030204" pitchFamily="18" charset="0"/>
                          </a:rPr>
                          <m:t>х</m:t>
                        </m:r>
                      </m:e>
                      <m:sub>
                        <m:r>
                          <a:rPr lang="ru-RU" b="0" i="1" smtClean="0">
                            <a:latin typeface="Cambria Math" panose="02040503050406030204" pitchFamily="18" charset="0"/>
                          </a:rPr>
                          <m:t>0</m:t>
                        </m:r>
                      </m:sub>
                    </m:sSub>
                    <m:r>
                      <a:rPr lang="ru-RU" b="0" i="1" smtClean="0">
                        <a:latin typeface="Cambria Math" panose="02040503050406030204" pitchFamily="18" charset="0"/>
                      </a:rPr>
                      <m:t>−</m:t>
                    </m:r>
                    <m:sSub>
                      <m:sSubPr>
                        <m:ctrlPr>
                          <a:rPr lang="ru-RU" b="0" i="1" smtClean="0">
                            <a:latin typeface="Cambria Math" panose="02040503050406030204" pitchFamily="18" charset="0"/>
                          </a:rPr>
                        </m:ctrlPr>
                      </m:sSubPr>
                      <m:e>
                        <m:r>
                          <a:rPr lang="ru-RU" b="0" i="1" smtClean="0">
                            <a:latin typeface="Cambria Math" panose="02040503050406030204" pitchFamily="18" charset="0"/>
                          </a:rPr>
                          <m:t>у</m:t>
                        </m:r>
                      </m:e>
                      <m:sub>
                        <m:r>
                          <a:rPr lang="ru-RU" b="0" i="1" smtClean="0">
                            <a:latin typeface="Cambria Math" panose="02040503050406030204" pitchFamily="18" charset="0"/>
                          </a:rPr>
                          <m:t>0</m:t>
                        </m:r>
                      </m:sub>
                    </m:sSub>
                    <m:r>
                      <a:rPr lang="ru-RU" b="0" i="1" smtClean="0">
                        <a:latin typeface="Cambria Math" panose="02040503050406030204" pitchFamily="18" charset="0"/>
                      </a:rPr>
                      <m:t>=</m:t>
                    </m:r>
                    <m:f>
                      <m:fPr>
                        <m:ctrlPr>
                          <a:rPr lang="ru-RU" b="0" i="1" smtClean="0">
                            <a:latin typeface="Cambria Math" panose="02040503050406030204" pitchFamily="18" charset="0"/>
                          </a:rPr>
                        </m:ctrlPr>
                      </m:fPr>
                      <m:num>
                        <m:r>
                          <a:rPr lang="ru-RU" b="0" i="1" smtClean="0">
                            <a:latin typeface="Cambria Math" panose="02040503050406030204" pitchFamily="18" charset="0"/>
                          </a:rPr>
                          <m:t>3</m:t>
                        </m:r>
                      </m:num>
                      <m:den>
                        <m:r>
                          <a:rPr lang="ru-RU" b="0" i="1" smtClean="0">
                            <a:latin typeface="Cambria Math" panose="02040503050406030204" pitchFamily="18" charset="0"/>
                          </a:rPr>
                          <m:t>4</m:t>
                        </m:r>
                      </m:den>
                    </m:f>
                  </m:oMath>
                </a14:m>
                <a:endParaRPr lang="ru-RU" dirty="0"/>
              </a:p>
              <a:p>
                <a:r>
                  <a:rPr lang="ru-RU" dirty="0"/>
                  <a:t>Если р – действительные числа, то </a:t>
                </a:r>
                <a14:m>
                  <m:oMath xmlns:m="http://schemas.openxmlformats.org/officeDocument/2006/math">
                    <m:sSub>
                      <m:sSubPr>
                        <m:ctrlPr>
                          <a:rPr lang="ru-KZ" i="1">
                            <a:latin typeface="Cambria Math" panose="02040503050406030204" pitchFamily="18" charset="0"/>
                          </a:rPr>
                        </m:ctrlPr>
                      </m:sSubPr>
                      <m:e>
                        <m:r>
                          <a:rPr lang="ru-RU" i="1">
                            <a:latin typeface="Cambria Math" panose="02040503050406030204" pitchFamily="18" charset="0"/>
                          </a:rPr>
                          <m:t>х</m:t>
                        </m:r>
                      </m:e>
                      <m:sub>
                        <m:r>
                          <a:rPr lang="ru-RU" i="1">
                            <a:latin typeface="Cambria Math" panose="02040503050406030204" pitchFamily="18" charset="0"/>
                          </a:rPr>
                          <m:t>0</m:t>
                        </m:r>
                        <m:r>
                          <a:rPr lang="ru-RU" b="0" i="1" smtClean="0">
                            <a:latin typeface="Cambria Math" panose="02040503050406030204" pitchFamily="18" charset="0"/>
                          </a:rPr>
                          <m:t>;</m:t>
                        </m:r>
                      </m:sub>
                    </m:sSub>
                    <m:sSub>
                      <m:sSubPr>
                        <m:ctrlPr>
                          <a:rPr lang="ru-RU" i="1">
                            <a:latin typeface="Cambria Math" panose="02040503050406030204" pitchFamily="18" charset="0"/>
                          </a:rPr>
                        </m:ctrlPr>
                      </m:sSubPr>
                      <m:e>
                        <m:r>
                          <a:rPr lang="ru-RU" i="1">
                            <a:latin typeface="Cambria Math" panose="02040503050406030204" pitchFamily="18" charset="0"/>
                          </a:rPr>
                          <m:t>у</m:t>
                        </m:r>
                      </m:e>
                      <m:sub>
                        <m:r>
                          <a:rPr lang="ru-RU" i="1">
                            <a:latin typeface="Cambria Math" panose="02040503050406030204" pitchFamily="18" charset="0"/>
                          </a:rPr>
                          <m:t>0</m:t>
                        </m:r>
                      </m:sub>
                    </m:sSub>
                  </m:oMath>
                </a14:m>
                <a:r>
                  <a:rPr lang="ru-RU" dirty="0"/>
                  <a:t> </a:t>
                </a:r>
              </a:p>
              <a:p>
                <a:pPr marL="0" indent="0">
                  <a:buNone/>
                </a:pPr>
                <a:r>
                  <a:rPr lang="ru-RU" dirty="0"/>
                  <a:t>также действительные.</a:t>
                </a:r>
                <a:r>
                  <a:rPr lang="ru-KZ" dirty="0"/>
                  <a:t> </a:t>
                </a:r>
                <a14:m>
                  <m:oMath xmlns:m="http://schemas.openxmlformats.org/officeDocument/2006/math">
                    <m:sSub>
                      <m:sSubPr>
                        <m:ctrlPr>
                          <a:rPr lang="ru-KZ" i="1">
                            <a:latin typeface="Cambria Math" panose="02040503050406030204" pitchFamily="18" charset="0"/>
                          </a:rPr>
                        </m:ctrlPr>
                      </m:sSubPr>
                      <m:e>
                        <m:r>
                          <a:rPr lang="ru-RU" b="0" i="1" smtClean="0">
                            <a:latin typeface="Cambria Math" panose="02040503050406030204" pitchFamily="18" charset="0"/>
                          </a:rPr>
                          <m:t>  Для любых           </m:t>
                        </m:r>
                        <m:r>
                          <a:rPr lang="ru-RU" i="1">
                            <a:latin typeface="Cambria Math" panose="02040503050406030204" pitchFamily="18" charset="0"/>
                          </a:rPr>
                          <m:t>х</m:t>
                        </m:r>
                      </m:e>
                      <m:sub/>
                    </m:sSub>
                    <m:r>
                      <a:rPr lang="ru-RU" i="1">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у</m:t>
                        </m:r>
                      </m:e>
                      <m:sub/>
                    </m:sSub>
                    <m:r>
                      <a:rPr lang="ru-RU" i="1">
                        <a:latin typeface="Cambria Math" panose="02040503050406030204" pitchFamily="18" charset="0"/>
                      </a:rPr>
                      <m:t>=</m:t>
                    </m:r>
                    <m:f>
                      <m:fPr>
                        <m:ctrlPr>
                          <a:rPr lang="ru-RU" i="1">
                            <a:latin typeface="Cambria Math" panose="02040503050406030204" pitchFamily="18" charset="0"/>
                          </a:rPr>
                        </m:ctrlPr>
                      </m:fPr>
                      <m:num>
                        <m:r>
                          <a:rPr lang="ru-RU" i="1">
                            <a:latin typeface="Cambria Math" panose="02040503050406030204" pitchFamily="18" charset="0"/>
                          </a:rPr>
                          <m:t>3</m:t>
                        </m:r>
                      </m:num>
                      <m:den>
                        <m:r>
                          <a:rPr lang="ru-RU" i="1">
                            <a:latin typeface="Cambria Math" panose="02040503050406030204" pitchFamily="18" charset="0"/>
                          </a:rPr>
                          <m:t>4</m:t>
                        </m:r>
                      </m:den>
                    </m:f>
                  </m:oMath>
                </a14:m>
                <a:endParaRPr lang="ru-RU" dirty="0"/>
              </a:p>
              <a:p>
                <a:pPr marL="0" indent="0">
                  <a:buNone/>
                </a:pPr>
                <a:r>
                  <a:rPr lang="ru-RU" dirty="0" smtClean="0"/>
                  <a:t>У=х-</a:t>
                </a:r>
                <a14:m>
                  <m:oMath xmlns:m="http://schemas.openxmlformats.org/officeDocument/2006/math">
                    <m:f>
                      <m:fPr>
                        <m:ctrlPr>
                          <a:rPr lang="ru-RU" i="1" smtClean="0">
                            <a:latin typeface="Cambria Math" panose="02040503050406030204" pitchFamily="18" charset="0"/>
                          </a:rPr>
                        </m:ctrlPr>
                      </m:fPr>
                      <m:num>
                        <m:r>
                          <a:rPr lang="ru-RU" b="0" i="1" smtClean="0">
                            <a:latin typeface="Cambria Math" panose="02040503050406030204" pitchFamily="18" charset="0"/>
                          </a:rPr>
                          <m:t>3</m:t>
                        </m:r>
                      </m:num>
                      <m:den>
                        <m:r>
                          <a:rPr lang="ru-RU" b="0" i="1" smtClean="0">
                            <a:latin typeface="Cambria Math" panose="02040503050406030204" pitchFamily="18" charset="0"/>
                          </a:rPr>
                          <m:t>4</m:t>
                        </m:r>
                      </m:den>
                    </m:f>
                  </m:oMath>
                </a14:m>
                <a:endParaRPr lang="ru-KZ" dirty="0"/>
              </a:p>
            </p:txBody>
          </p:sp>
        </mc:Choice>
        <mc:Fallback>
          <p:sp>
            <p:nvSpPr>
              <p:cNvPr id="3" name="Объект 2">
                <a:extLst>
                  <a:ext uri="{FF2B5EF4-FFF2-40B4-BE49-F238E27FC236}">
                    <a16:creationId xmlns:a16="http://schemas.microsoft.com/office/drawing/2014/main" id="{3D330FEE-5610-C642-E8A1-1EA2C0E98940}"/>
                  </a:ext>
                </a:extLst>
              </p:cNvPr>
              <p:cNvSpPr>
                <a:spLocks noGrp="1" noRot="1" noChangeAspect="1" noMove="1" noResize="1" noEditPoints="1" noAdjustHandles="1" noChangeArrowheads="1" noChangeShapeType="1" noTextEdit="1"/>
              </p:cNvSpPr>
              <p:nvPr>
                <p:ph idx="1"/>
              </p:nvPr>
            </p:nvSpPr>
            <p:spPr>
              <a:blipFill>
                <a:blip r:embed="rId3"/>
                <a:stretch>
                  <a:fillRect l="-1704" t="-2695"/>
                </a:stretch>
              </a:blipFill>
            </p:spPr>
            <p:txBody>
              <a:bodyPr/>
              <a:lstStyle/>
              <a:p>
                <a:r>
                  <a:rPr lang="ru-RU">
                    <a:noFill/>
                  </a:rPr>
                  <a:t> </a:t>
                </a:r>
              </a:p>
            </p:txBody>
          </p:sp>
        </mc:Fallback>
      </mc:AlternateContent>
    </p:spTree>
    <p:extLst>
      <p:ext uri="{BB962C8B-B14F-4D97-AF65-F5344CB8AC3E}">
        <p14:creationId xmlns:p14="http://schemas.microsoft.com/office/powerpoint/2010/main" val="85999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a:extLst>
                  <a:ext uri="{FF2B5EF4-FFF2-40B4-BE49-F238E27FC236}">
                    <a16:creationId xmlns:a16="http://schemas.microsoft.com/office/drawing/2014/main" id="{A5C9F709-171D-9FCA-F88E-8ED168712AD4}"/>
                  </a:ext>
                </a:extLst>
              </p:cNvPr>
              <p:cNvSpPr>
                <a:spLocks noGrp="1"/>
              </p:cNvSpPr>
              <p:nvPr>
                <p:ph type="title"/>
              </p:nvPr>
            </p:nvSpPr>
            <p:spPr/>
            <p:txBody>
              <a:bodyPr>
                <a:normAutofit fontScale="90000"/>
              </a:bodyPr>
              <a:lstStyle/>
              <a:p>
                <a:r>
                  <a:rPr lang="ru-RU" sz="2000" b="1" i="0" dirty="0">
                    <a:solidFill>
                      <a:srgbClr val="333333"/>
                    </a:solidFill>
                    <a:effectLst/>
                    <a:latin typeface="Helvetica Neue"/>
                  </a:rPr>
                  <a:t>Найдите все значения параметра p, для которых существуют ровно два целых значения x, удовлетворяющих неравенству </a:t>
                </a:r>
                <a14:m>
                  <m:oMath xmlns:m="http://schemas.openxmlformats.org/officeDocument/2006/math">
                    <m:sSup>
                      <m:sSupPr>
                        <m:ctrlPr>
                          <a:rPr lang="ru-RU" sz="2000" b="1" i="1" smtClean="0">
                            <a:solidFill>
                              <a:srgbClr val="333333"/>
                            </a:solidFill>
                            <a:effectLst/>
                            <a:latin typeface="Cambria Math" panose="02040503050406030204" pitchFamily="18" charset="0"/>
                          </a:rPr>
                        </m:ctrlPr>
                      </m:sSupPr>
                      <m:e>
                        <m:r>
                          <m:rPr>
                            <m:nor/>
                          </m:rPr>
                          <a:rPr lang="ru-RU" sz="2000" b="1" dirty="0">
                            <a:solidFill>
                              <a:srgbClr val="333333"/>
                            </a:solidFill>
                            <a:latin typeface="Helvetica Neue"/>
                          </a:rPr>
                          <m:t>x</m:t>
                        </m:r>
                      </m:e>
                      <m:sup>
                        <m:r>
                          <m:rPr>
                            <m:nor/>
                          </m:rPr>
                          <a:rPr lang="ru-RU" sz="2000" b="1" dirty="0">
                            <a:solidFill>
                              <a:srgbClr val="333333"/>
                            </a:solidFill>
                            <a:latin typeface="Helvetica Neue"/>
                          </a:rPr>
                          <m:t>2</m:t>
                        </m:r>
                      </m:sup>
                    </m:sSup>
                  </m:oMath>
                </a14:m>
                <a:r>
                  <a:rPr lang="ru-RU" sz="2000" b="1" i="0" dirty="0">
                    <a:solidFill>
                      <a:srgbClr val="333333"/>
                    </a:solidFill>
                    <a:effectLst/>
                    <a:latin typeface="Helvetica Neue"/>
                  </a:rPr>
                  <a:t>+5</a:t>
                </a:r>
                <a14:m>
                  <m:oMath xmlns:m="http://schemas.openxmlformats.org/officeDocument/2006/math">
                    <m:rad>
                      <m:radPr>
                        <m:degHide m:val="on"/>
                        <m:ctrlPr>
                          <a:rPr lang="ru-RU" sz="2000" b="1" i="1" dirty="0" smtClean="0">
                            <a:solidFill>
                              <a:srgbClr val="333333"/>
                            </a:solidFill>
                            <a:effectLst/>
                            <a:latin typeface="Cambria Math" panose="02040503050406030204" pitchFamily="18" charset="0"/>
                          </a:rPr>
                        </m:ctrlPr>
                      </m:radPr>
                      <m:deg/>
                      <m:e>
                        <m:r>
                          <m:rPr>
                            <m:nor/>
                          </m:rPr>
                          <a:rPr lang="ru-RU" sz="2000" b="1" dirty="0">
                            <a:solidFill>
                              <a:srgbClr val="333333"/>
                            </a:solidFill>
                            <a:latin typeface="Helvetica Neue"/>
                          </a:rPr>
                          <m:t>2</m:t>
                        </m:r>
                      </m:e>
                    </m:rad>
                  </m:oMath>
                </a14:m>
                <a:r>
                  <a:rPr lang="ru-RU" sz="2000" b="1" i="0" dirty="0">
                    <a:solidFill>
                      <a:srgbClr val="333333"/>
                    </a:solidFill>
                    <a:effectLst/>
                    <a:latin typeface="Helvetica Neue"/>
                  </a:rPr>
                  <a:t>x+p&lt;0</a:t>
                </a:r>
                <a:r>
                  <a:rPr lang="ru-RU" sz="2000" b="1" dirty="0"/>
                  <a:t/>
                </a:r>
                <a:br>
                  <a:rPr lang="ru-RU" sz="2000" b="1" dirty="0"/>
                </a:br>
                <a:endParaRPr lang="ru-KZ" sz="2000" b="1" dirty="0"/>
              </a:p>
            </p:txBody>
          </p:sp>
        </mc:Choice>
        <mc:Fallback xmlns="">
          <p:sp>
            <p:nvSpPr>
              <p:cNvPr id="2" name="Заголовок 1">
                <a:extLst>
                  <a:ext uri="{FF2B5EF4-FFF2-40B4-BE49-F238E27FC236}">
                    <a16:creationId xmlns:a16="http://schemas.microsoft.com/office/drawing/2014/main" id="{A5C9F709-171D-9FCA-F88E-8ED168712AD4}"/>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ru-KZ">
                    <a:noFill/>
                  </a:rPr>
                  <a:t> </a:t>
                </a:r>
              </a:p>
            </p:txBody>
          </p:sp>
        </mc:Fallback>
      </mc:AlternateContent>
      <p:pic>
        <p:nvPicPr>
          <p:cNvPr id="4" name="Объект 3"/>
          <p:cNvPicPr>
            <a:picLocks noGrp="1" noChangeAspect="1"/>
          </p:cNvPicPr>
          <p:nvPr>
            <p:ph idx="1"/>
          </p:nvPr>
        </p:nvPicPr>
        <p:blipFill>
          <a:blip r:embed="rId3"/>
          <a:stretch>
            <a:fillRect/>
          </a:stretch>
        </p:blipFill>
        <p:spPr>
          <a:xfrm>
            <a:off x="2123728" y="1628800"/>
            <a:ext cx="6161112" cy="3815689"/>
          </a:xfrm>
          <a:prstGeom prst="rect">
            <a:avLst/>
          </a:prstGeom>
        </p:spPr>
      </p:pic>
      <p:cxnSp>
        <p:nvCxnSpPr>
          <p:cNvPr id="6" name="Прямая соединительная линия 5"/>
          <p:cNvCxnSpPr/>
          <p:nvPr/>
        </p:nvCxnSpPr>
        <p:spPr>
          <a:xfrm>
            <a:off x="2267744" y="2276872"/>
            <a:ext cx="0" cy="3167617"/>
          </a:xfrm>
          <a:prstGeom prst="line">
            <a:avLst/>
          </a:prstGeom>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p:cNvCxnSpPr/>
          <p:nvPr/>
        </p:nvCxnSpPr>
        <p:spPr>
          <a:xfrm flipH="1">
            <a:off x="1619672" y="3860688"/>
            <a:ext cx="1008112"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9" name="Рукописный ввод 8"/>
              <p14:cNvContentPartPr/>
              <p14:nvPr/>
            </p14:nvContentPartPr>
            <p14:xfrm>
              <a:off x="2069280" y="3340440"/>
              <a:ext cx="3427920" cy="2023560"/>
            </p14:xfrm>
          </p:contentPart>
        </mc:Choice>
        <mc:Fallback xmlns="">
          <p:pic>
            <p:nvPicPr>
              <p:cNvPr id="9" name="Рукописный ввод 8"/>
              <p:cNvPicPr/>
              <p:nvPr/>
            </p:nvPicPr>
            <p:blipFill>
              <a:blip r:embed="rId5"/>
              <a:stretch>
                <a:fillRect/>
              </a:stretch>
            </p:blipFill>
            <p:spPr>
              <a:xfrm>
                <a:off x="2059920" y="3331080"/>
                <a:ext cx="3446640" cy="2042280"/>
              </a:xfrm>
              <a:prstGeom prst="rect">
                <a:avLst/>
              </a:prstGeom>
            </p:spPr>
          </p:pic>
        </mc:Fallback>
      </mc:AlternateContent>
    </p:spTree>
    <p:extLst>
      <p:ext uri="{BB962C8B-B14F-4D97-AF65-F5344CB8AC3E}">
        <p14:creationId xmlns:p14="http://schemas.microsoft.com/office/powerpoint/2010/main" val="1005097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p:txBody>
              <a:bodyPr>
                <a:normAutofit/>
              </a:bodyPr>
              <a:lstStyle/>
              <a:p>
                <a:r>
                  <a:rPr lang="ru-RU" sz="1800" b="1" dirty="0">
                    <a:solidFill>
                      <a:srgbClr val="333333"/>
                    </a:solidFill>
                    <a:latin typeface="Helvetica Neue"/>
                  </a:rPr>
                  <a:t>Найдите все значения параметра </a:t>
                </a:r>
                <a:r>
                  <a:rPr lang="en-US" sz="1800" b="1" dirty="0">
                    <a:solidFill>
                      <a:srgbClr val="333333"/>
                    </a:solidFill>
                    <a:latin typeface="Helvetica Neue"/>
                  </a:rPr>
                  <a:t>p, </a:t>
                </a:r>
                <a:r>
                  <a:rPr lang="ru-RU" sz="1800" b="1" dirty="0">
                    <a:solidFill>
                      <a:srgbClr val="333333"/>
                    </a:solidFill>
                    <a:latin typeface="Helvetica Neue"/>
                  </a:rPr>
                  <a:t>при которых существует ровно 2002 целых </a:t>
                </a:r>
                <a:r>
                  <a:rPr lang="en-US" sz="1800" b="1" dirty="0">
                    <a:solidFill>
                      <a:srgbClr val="333333"/>
                    </a:solidFill>
                    <a:latin typeface="Helvetica Neue"/>
                  </a:rPr>
                  <a:t>x, </a:t>
                </a:r>
                <a:r>
                  <a:rPr lang="ru-RU" sz="1800" b="1" dirty="0">
                    <a:solidFill>
                      <a:srgbClr val="333333"/>
                    </a:solidFill>
                    <a:latin typeface="Helvetica Neue"/>
                  </a:rPr>
                  <a:t>удовлетворяющих неравенству </a:t>
                </a:r>
                <a14:m>
                  <m:oMath xmlns:m="http://schemas.openxmlformats.org/officeDocument/2006/math">
                    <m:sSup>
                      <m:sSupPr>
                        <m:ctrlPr>
                          <a:rPr lang="ru-RU" sz="1800" b="1" i="1" dirty="0">
                            <a:solidFill>
                              <a:srgbClr val="333333"/>
                            </a:solidFill>
                            <a:latin typeface="Cambria Math" panose="02040503050406030204" pitchFamily="18" charset="0"/>
                          </a:rPr>
                        </m:ctrlPr>
                      </m:sSupPr>
                      <m:e>
                        <m:r>
                          <m:rPr>
                            <m:nor/>
                          </m:rPr>
                          <a:rPr lang="ru-RU" sz="1800" b="1" dirty="0">
                            <a:solidFill>
                              <a:srgbClr val="333333"/>
                            </a:solidFill>
                            <a:latin typeface="Helvetica Neue"/>
                          </a:rPr>
                          <m:t>x</m:t>
                        </m:r>
                      </m:e>
                      <m:sup>
                        <m:r>
                          <a:rPr lang="ru-RU" sz="1800" b="1" i="1" dirty="0">
                            <a:solidFill>
                              <a:srgbClr val="333333"/>
                            </a:solidFill>
                            <a:latin typeface="Cambria Math" panose="02040503050406030204" pitchFamily="18" charset="0"/>
                          </a:rPr>
                          <m:t>𝟐</m:t>
                        </m:r>
                      </m:sup>
                    </m:sSup>
                  </m:oMath>
                </a14:m>
                <a:r>
                  <a:rPr lang="en-US" sz="1800" b="1" dirty="0">
                    <a:solidFill>
                      <a:srgbClr val="333333"/>
                    </a:solidFill>
                    <a:latin typeface="Helvetica Neue"/>
                  </a:rPr>
                  <a:t>−</a:t>
                </a:r>
                <a:r>
                  <a:rPr lang="el-GR" sz="1800" b="1" dirty="0">
                    <a:solidFill>
                      <a:srgbClr val="333333"/>
                    </a:solidFill>
                    <a:latin typeface="Helvetica Neue"/>
                  </a:rPr>
                  <a:t>π</a:t>
                </a:r>
                <a:r>
                  <a:rPr lang="en-US" sz="1800" b="1" dirty="0">
                    <a:solidFill>
                      <a:srgbClr val="333333"/>
                    </a:solidFill>
                    <a:latin typeface="Helvetica Neue"/>
                  </a:rPr>
                  <a:t>x+p&lt;0.</a:t>
                </a:r>
                <a:endParaRPr lang="ru-RU" sz="1800" b="1" dirty="0"/>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ru-RU">
                    <a:noFill/>
                  </a:rPr>
                  <a:t> </a:t>
                </a:r>
              </a:p>
            </p:txBody>
          </p:sp>
        </mc:Fallback>
      </mc:AlternateContent>
      <p:pic>
        <p:nvPicPr>
          <p:cNvPr id="4" name="Объект 3"/>
          <p:cNvPicPr>
            <a:picLocks noGrp="1" noChangeAspect="1"/>
          </p:cNvPicPr>
          <p:nvPr>
            <p:ph idx="1"/>
          </p:nvPr>
        </p:nvPicPr>
        <p:blipFill>
          <a:blip r:embed="rId3"/>
          <a:stretch>
            <a:fillRect/>
          </a:stretch>
        </p:blipFill>
        <p:spPr>
          <a:xfrm>
            <a:off x="827584" y="1268760"/>
            <a:ext cx="6192688" cy="5423798"/>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Рукописный ввод 4"/>
              <p14:cNvContentPartPr/>
              <p14:nvPr/>
            </p14:nvContentPartPr>
            <p14:xfrm>
              <a:off x="3170160" y="3313080"/>
              <a:ext cx="3036600" cy="1607400"/>
            </p14:xfrm>
          </p:contentPart>
        </mc:Choice>
        <mc:Fallback xmlns="">
          <p:pic>
            <p:nvPicPr>
              <p:cNvPr id="5" name="Рукописный ввод 4"/>
              <p:cNvPicPr/>
              <p:nvPr/>
            </p:nvPicPr>
            <p:blipFill>
              <a:blip r:embed="rId5"/>
              <a:stretch>
                <a:fillRect/>
              </a:stretch>
            </p:blipFill>
            <p:spPr>
              <a:xfrm>
                <a:off x="3160800" y="3303720"/>
                <a:ext cx="3055320" cy="1626120"/>
              </a:xfrm>
              <a:prstGeom prst="rect">
                <a:avLst/>
              </a:prstGeom>
            </p:spPr>
          </p:pic>
        </mc:Fallback>
      </mc:AlternateContent>
    </p:spTree>
    <p:extLst>
      <p:ext uri="{BB962C8B-B14F-4D97-AF65-F5344CB8AC3E}">
        <p14:creationId xmlns:p14="http://schemas.microsoft.com/office/powerpoint/2010/main" val="22834389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a:xfrm>
                <a:off x="611560" y="424167"/>
                <a:ext cx="8229600" cy="844593"/>
              </a:xfrm>
            </p:spPr>
            <p:txBody>
              <a:bodyPr>
                <a:normAutofit fontScale="90000"/>
              </a:bodyPr>
              <a:lstStyle/>
              <a:p>
                <a:r>
                  <a:rPr lang="ru-RU" dirty="0">
                    <a:solidFill>
                      <a:srgbClr val="333333"/>
                    </a:solidFill>
                    <a:latin typeface="Helvetica Neue"/>
                  </a:rPr>
                  <a:t> </a:t>
                </a:r>
                <a:br>
                  <a:rPr lang="ru-RU" dirty="0">
                    <a:solidFill>
                      <a:srgbClr val="333333"/>
                    </a:solidFill>
                    <a:latin typeface="Helvetica Neue"/>
                  </a:rPr>
                </a:br>
                <a:r>
                  <a:rPr lang="ru-RU" dirty="0">
                    <a:solidFill>
                      <a:srgbClr val="333333"/>
                    </a:solidFill>
                    <a:latin typeface="Helvetica Neue"/>
                  </a:rPr>
                  <a:t/>
                </a:r>
                <a:br>
                  <a:rPr lang="ru-RU" dirty="0">
                    <a:solidFill>
                      <a:srgbClr val="333333"/>
                    </a:solidFill>
                    <a:latin typeface="Helvetica Neue"/>
                  </a:rPr>
                </a:br>
                <a:r>
                  <a:rPr lang="ru-RU" sz="1800" b="1" dirty="0">
                    <a:solidFill>
                      <a:srgbClr val="333333"/>
                    </a:solidFill>
                    <a:latin typeface="Helvetica Neue"/>
                  </a:rPr>
                  <a:t>Найдите значение суммы:</a:t>
                </a:r>
                <a14:m>
                  <m:oMath xmlns:m="http://schemas.openxmlformats.org/officeDocument/2006/math">
                    <m:f>
                      <m:fPr>
                        <m:ctrlPr>
                          <a:rPr lang="ru-RU" sz="1800" b="1" i="1" smtClean="0">
                            <a:solidFill>
                              <a:srgbClr val="333333"/>
                            </a:solidFill>
                            <a:latin typeface="Cambria Math" panose="02040503050406030204" pitchFamily="18" charset="0"/>
                          </a:rPr>
                        </m:ctrlPr>
                      </m:fPr>
                      <m:num>
                        <m:r>
                          <a:rPr lang="ru-RU" sz="1800" b="1" i="1" smtClean="0">
                            <a:solidFill>
                              <a:srgbClr val="333333"/>
                            </a:solidFill>
                            <a:latin typeface="Cambria Math" panose="02040503050406030204" pitchFamily="18" charset="0"/>
                          </a:rPr>
                          <m:t>𝟏</m:t>
                        </m:r>
                      </m:num>
                      <m:den>
                        <m:r>
                          <a:rPr lang="ru-RU" sz="1800" b="1" i="1" smtClean="0">
                            <a:solidFill>
                              <a:srgbClr val="333333"/>
                            </a:solidFill>
                            <a:latin typeface="Cambria Math" panose="02040503050406030204" pitchFamily="18" charset="0"/>
                          </a:rPr>
                          <m:t>𝟏</m:t>
                        </m:r>
                        <m:r>
                          <a:rPr lang="ru-RU" sz="1800" b="1" i="1" smtClean="0">
                            <a:solidFill>
                              <a:srgbClr val="333333"/>
                            </a:solidFill>
                            <a:latin typeface="Cambria Math" panose="02040503050406030204" pitchFamily="18" charset="0"/>
                          </a:rPr>
                          <m:t>+</m:t>
                        </m:r>
                        <m:sSup>
                          <m:sSupPr>
                            <m:ctrlPr>
                              <a:rPr lang="ru-RU" sz="1800" b="1" i="1" smtClean="0">
                                <a:solidFill>
                                  <a:srgbClr val="333333"/>
                                </a:solidFill>
                                <a:latin typeface="Cambria Math" panose="02040503050406030204" pitchFamily="18" charset="0"/>
                              </a:rPr>
                            </m:ctrlPr>
                          </m:sSupPr>
                          <m:e>
                            <m:r>
                              <a:rPr lang="ru-RU" sz="1800" b="1" i="1" smtClean="0">
                                <a:solidFill>
                                  <a:srgbClr val="333333"/>
                                </a:solidFill>
                                <a:latin typeface="Cambria Math" panose="02040503050406030204" pitchFamily="18" charset="0"/>
                              </a:rPr>
                              <m:t>𝟏</m:t>
                            </m:r>
                          </m:e>
                          <m:sup>
                            <m:r>
                              <a:rPr lang="ru-RU" sz="1800" b="1" i="1" smtClean="0">
                                <a:solidFill>
                                  <a:srgbClr val="333333"/>
                                </a:solidFill>
                                <a:latin typeface="Cambria Math" panose="02040503050406030204" pitchFamily="18" charset="0"/>
                              </a:rPr>
                              <m:t>𝟐</m:t>
                            </m:r>
                          </m:sup>
                        </m:sSup>
                        <m:r>
                          <a:rPr lang="ru-RU" sz="1800" b="1" i="1" smtClean="0">
                            <a:solidFill>
                              <a:srgbClr val="333333"/>
                            </a:solidFill>
                            <a:latin typeface="Cambria Math" panose="02040503050406030204" pitchFamily="18" charset="0"/>
                          </a:rPr>
                          <m:t>+</m:t>
                        </m:r>
                        <m:sSup>
                          <m:sSupPr>
                            <m:ctrlPr>
                              <a:rPr lang="ru-RU" sz="1800" b="1" i="1" smtClean="0">
                                <a:solidFill>
                                  <a:srgbClr val="333333"/>
                                </a:solidFill>
                                <a:latin typeface="Cambria Math" panose="02040503050406030204" pitchFamily="18" charset="0"/>
                              </a:rPr>
                            </m:ctrlPr>
                          </m:sSupPr>
                          <m:e>
                            <m:r>
                              <a:rPr lang="ru-RU" sz="1800" b="1" i="1" smtClean="0">
                                <a:solidFill>
                                  <a:srgbClr val="333333"/>
                                </a:solidFill>
                                <a:latin typeface="Cambria Math" panose="02040503050406030204" pitchFamily="18" charset="0"/>
                              </a:rPr>
                              <m:t>𝟏</m:t>
                            </m:r>
                          </m:e>
                          <m:sup>
                            <m:r>
                              <a:rPr lang="ru-RU" sz="1800" b="1" i="1" smtClean="0">
                                <a:solidFill>
                                  <a:srgbClr val="333333"/>
                                </a:solidFill>
                                <a:latin typeface="Cambria Math" panose="02040503050406030204" pitchFamily="18" charset="0"/>
                              </a:rPr>
                              <m:t>𝟒</m:t>
                            </m:r>
                          </m:sup>
                        </m:sSup>
                      </m:den>
                    </m:f>
                    <m:r>
                      <a:rPr lang="ru-RU" sz="1800" b="1" i="1" smtClean="0">
                        <a:solidFill>
                          <a:srgbClr val="333333"/>
                        </a:solidFill>
                        <a:latin typeface="Cambria Math" panose="02040503050406030204" pitchFamily="18" charset="0"/>
                      </a:rPr>
                      <m:t>+</m:t>
                    </m:r>
                    <m:f>
                      <m:fPr>
                        <m:ctrlPr>
                          <a:rPr lang="ru-RU" sz="1800" b="1" i="1" smtClean="0">
                            <a:solidFill>
                              <a:srgbClr val="333333"/>
                            </a:solidFill>
                            <a:latin typeface="Cambria Math" panose="02040503050406030204" pitchFamily="18" charset="0"/>
                          </a:rPr>
                        </m:ctrlPr>
                      </m:fPr>
                      <m:num>
                        <m:r>
                          <a:rPr lang="ru-RU" sz="1800" b="1" i="1" smtClean="0">
                            <a:solidFill>
                              <a:srgbClr val="333333"/>
                            </a:solidFill>
                            <a:latin typeface="Cambria Math" panose="02040503050406030204" pitchFamily="18" charset="0"/>
                          </a:rPr>
                          <m:t>𝟐</m:t>
                        </m:r>
                      </m:num>
                      <m:den>
                        <m:r>
                          <a:rPr lang="ru-RU" sz="1800" b="1" i="1" smtClean="0">
                            <a:solidFill>
                              <a:srgbClr val="333333"/>
                            </a:solidFill>
                            <a:latin typeface="Cambria Math" panose="02040503050406030204" pitchFamily="18" charset="0"/>
                          </a:rPr>
                          <m:t>𝟏</m:t>
                        </m:r>
                        <m:r>
                          <a:rPr lang="ru-RU" sz="1800" b="1" i="1">
                            <a:solidFill>
                              <a:srgbClr val="333333"/>
                            </a:solidFill>
                            <a:latin typeface="Cambria Math" panose="02040503050406030204" pitchFamily="18" charset="0"/>
                          </a:rPr>
                          <m:t>+</m:t>
                        </m:r>
                        <m:sSup>
                          <m:sSupPr>
                            <m:ctrlPr>
                              <a:rPr lang="ru-RU" sz="1800" b="1" i="1">
                                <a:solidFill>
                                  <a:srgbClr val="333333"/>
                                </a:solidFill>
                                <a:latin typeface="Cambria Math" panose="02040503050406030204" pitchFamily="18" charset="0"/>
                              </a:rPr>
                            </m:ctrlPr>
                          </m:sSupPr>
                          <m:e>
                            <m:r>
                              <a:rPr lang="ru-RU" sz="1800" b="1" i="1" smtClean="0">
                                <a:solidFill>
                                  <a:srgbClr val="333333"/>
                                </a:solidFill>
                                <a:latin typeface="Cambria Math" panose="02040503050406030204" pitchFamily="18" charset="0"/>
                              </a:rPr>
                              <m:t>𝟐</m:t>
                            </m:r>
                          </m:e>
                          <m:sup>
                            <m:r>
                              <a:rPr lang="ru-RU" sz="1800" b="1" i="1">
                                <a:solidFill>
                                  <a:srgbClr val="333333"/>
                                </a:solidFill>
                                <a:latin typeface="Cambria Math" panose="02040503050406030204" pitchFamily="18" charset="0"/>
                              </a:rPr>
                              <m:t>𝟐</m:t>
                            </m:r>
                          </m:sup>
                        </m:sSup>
                        <m:r>
                          <a:rPr lang="ru-RU" sz="1800" b="1" i="1">
                            <a:solidFill>
                              <a:srgbClr val="333333"/>
                            </a:solidFill>
                            <a:latin typeface="Cambria Math" panose="02040503050406030204" pitchFamily="18" charset="0"/>
                          </a:rPr>
                          <m:t>+</m:t>
                        </m:r>
                        <m:sSup>
                          <m:sSupPr>
                            <m:ctrlPr>
                              <a:rPr lang="ru-RU" sz="1800" b="1" i="1">
                                <a:solidFill>
                                  <a:srgbClr val="333333"/>
                                </a:solidFill>
                                <a:latin typeface="Cambria Math" panose="02040503050406030204" pitchFamily="18" charset="0"/>
                              </a:rPr>
                            </m:ctrlPr>
                          </m:sSupPr>
                          <m:e>
                            <m:r>
                              <a:rPr lang="ru-RU" sz="1800" b="1" i="1" smtClean="0">
                                <a:solidFill>
                                  <a:srgbClr val="333333"/>
                                </a:solidFill>
                                <a:latin typeface="Cambria Math" panose="02040503050406030204" pitchFamily="18" charset="0"/>
                              </a:rPr>
                              <m:t>𝟐</m:t>
                            </m:r>
                          </m:e>
                          <m:sup>
                            <m:r>
                              <a:rPr lang="ru-RU" sz="1800" b="1" i="1">
                                <a:solidFill>
                                  <a:srgbClr val="333333"/>
                                </a:solidFill>
                                <a:latin typeface="Cambria Math" panose="02040503050406030204" pitchFamily="18" charset="0"/>
                              </a:rPr>
                              <m:t>𝟒</m:t>
                            </m:r>
                          </m:sup>
                        </m:sSup>
                      </m:den>
                    </m:f>
                    <m:r>
                      <a:rPr lang="ru-RU" sz="1800" b="1" i="1" smtClean="0">
                        <a:solidFill>
                          <a:srgbClr val="333333"/>
                        </a:solidFill>
                        <a:latin typeface="Cambria Math" panose="02040503050406030204" pitchFamily="18" charset="0"/>
                      </a:rPr>
                      <m:t>+….+</m:t>
                    </m:r>
                    <m:f>
                      <m:fPr>
                        <m:ctrlPr>
                          <a:rPr lang="ru-RU" sz="1800" b="1" i="1" smtClean="0">
                            <a:solidFill>
                              <a:srgbClr val="333333"/>
                            </a:solidFill>
                            <a:latin typeface="Cambria Math" panose="02040503050406030204" pitchFamily="18" charset="0"/>
                          </a:rPr>
                        </m:ctrlPr>
                      </m:fPr>
                      <m:num>
                        <m:r>
                          <a:rPr lang="ru-RU" sz="1800" b="1" i="1" smtClean="0">
                            <a:solidFill>
                              <a:srgbClr val="333333"/>
                            </a:solidFill>
                            <a:latin typeface="Cambria Math" panose="02040503050406030204" pitchFamily="18" charset="0"/>
                          </a:rPr>
                          <m:t>𝟏𝟎𝟎</m:t>
                        </m:r>
                      </m:num>
                      <m:den>
                        <m:r>
                          <a:rPr lang="ru-RU" sz="1800" b="1" i="1">
                            <a:solidFill>
                              <a:srgbClr val="333333"/>
                            </a:solidFill>
                            <a:latin typeface="Cambria Math" panose="02040503050406030204" pitchFamily="18" charset="0"/>
                          </a:rPr>
                          <m:t>𝟏</m:t>
                        </m:r>
                        <m:r>
                          <a:rPr lang="ru-RU" sz="1800" b="1" i="1">
                            <a:solidFill>
                              <a:srgbClr val="333333"/>
                            </a:solidFill>
                            <a:latin typeface="Cambria Math" panose="02040503050406030204" pitchFamily="18" charset="0"/>
                          </a:rPr>
                          <m:t>+</m:t>
                        </m:r>
                        <m:sSup>
                          <m:sSupPr>
                            <m:ctrlPr>
                              <a:rPr lang="ru-RU" sz="1800" b="1" i="1">
                                <a:solidFill>
                                  <a:srgbClr val="333333"/>
                                </a:solidFill>
                                <a:latin typeface="Cambria Math" panose="02040503050406030204" pitchFamily="18" charset="0"/>
                              </a:rPr>
                            </m:ctrlPr>
                          </m:sSupPr>
                          <m:e>
                            <m:r>
                              <a:rPr lang="ru-RU" sz="1800" b="1" i="1">
                                <a:solidFill>
                                  <a:srgbClr val="333333"/>
                                </a:solidFill>
                                <a:latin typeface="Cambria Math" panose="02040503050406030204" pitchFamily="18" charset="0"/>
                              </a:rPr>
                              <m:t>𝟏</m:t>
                            </m:r>
                            <m:r>
                              <a:rPr lang="ru-RU" sz="1800" b="1" i="1" smtClean="0">
                                <a:solidFill>
                                  <a:srgbClr val="333333"/>
                                </a:solidFill>
                                <a:latin typeface="Cambria Math" panose="02040503050406030204" pitchFamily="18" charset="0"/>
                              </a:rPr>
                              <m:t>𝟎𝟎</m:t>
                            </m:r>
                          </m:e>
                          <m:sup>
                            <m:r>
                              <a:rPr lang="ru-RU" sz="1800" b="1" i="1">
                                <a:solidFill>
                                  <a:srgbClr val="333333"/>
                                </a:solidFill>
                                <a:latin typeface="Cambria Math" panose="02040503050406030204" pitchFamily="18" charset="0"/>
                              </a:rPr>
                              <m:t>𝟐</m:t>
                            </m:r>
                          </m:sup>
                        </m:sSup>
                        <m:r>
                          <a:rPr lang="ru-RU" sz="1800" b="1" i="1">
                            <a:solidFill>
                              <a:srgbClr val="333333"/>
                            </a:solidFill>
                            <a:latin typeface="Cambria Math" panose="02040503050406030204" pitchFamily="18" charset="0"/>
                          </a:rPr>
                          <m:t>+</m:t>
                        </m:r>
                        <m:sSup>
                          <m:sSupPr>
                            <m:ctrlPr>
                              <a:rPr lang="ru-RU" sz="1800" b="1" i="1">
                                <a:solidFill>
                                  <a:srgbClr val="333333"/>
                                </a:solidFill>
                                <a:latin typeface="Cambria Math" panose="02040503050406030204" pitchFamily="18" charset="0"/>
                              </a:rPr>
                            </m:ctrlPr>
                          </m:sSupPr>
                          <m:e>
                            <m:r>
                              <a:rPr lang="ru-RU" sz="1800" b="1" i="1">
                                <a:solidFill>
                                  <a:srgbClr val="333333"/>
                                </a:solidFill>
                                <a:latin typeface="Cambria Math" panose="02040503050406030204" pitchFamily="18" charset="0"/>
                              </a:rPr>
                              <m:t>𝟏</m:t>
                            </m:r>
                            <m:r>
                              <a:rPr lang="ru-RU" sz="1800" b="1" i="1" smtClean="0">
                                <a:solidFill>
                                  <a:srgbClr val="333333"/>
                                </a:solidFill>
                                <a:latin typeface="Cambria Math" panose="02040503050406030204" pitchFamily="18" charset="0"/>
                              </a:rPr>
                              <m:t>𝟎𝟎</m:t>
                            </m:r>
                          </m:e>
                          <m:sup>
                            <m:r>
                              <a:rPr lang="ru-RU" sz="1800" b="1" i="1">
                                <a:solidFill>
                                  <a:srgbClr val="333333"/>
                                </a:solidFill>
                                <a:latin typeface="Cambria Math" panose="02040503050406030204" pitchFamily="18" charset="0"/>
                              </a:rPr>
                              <m:t>𝟒</m:t>
                            </m:r>
                          </m:sup>
                        </m:sSup>
                      </m:den>
                    </m:f>
                  </m:oMath>
                </a14:m>
                <a:r>
                  <a:rPr lang="ru-RU" dirty="0">
                    <a:solidFill>
                      <a:srgbClr val="333333"/>
                    </a:solidFill>
                    <a:latin typeface="Helvetica Neue"/>
                  </a:rPr>
                  <a:t/>
                </a:r>
                <a:br>
                  <a:rPr lang="ru-RU" dirty="0">
                    <a:solidFill>
                      <a:srgbClr val="333333"/>
                    </a:solidFill>
                    <a:latin typeface="Helvetica Neue"/>
                  </a:rPr>
                </a:br>
                <a:r>
                  <a:rPr lang="ru-RU" dirty="0"/>
                  <a:t/>
                </a:r>
                <a:br>
                  <a:rPr lang="ru-RU" dirty="0"/>
                </a:br>
                <a:endParaRPr lang="ru-RU" dirty="0"/>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xfrm>
                <a:off x="611560" y="424167"/>
                <a:ext cx="8229600" cy="844593"/>
              </a:xfrm>
              <a:blipFill>
                <a:blip r:embed="rId2"/>
                <a:stretch>
                  <a:fillRect/>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lstStyle/>
              <a:p>
                <a14:m>
                  <m:oMath xmlns:m="http://schemas.openxmlformats.org/officeDocument/2006/math">
                    <m:f>
                      <m:fPr>
                        <m:ctrlPr>
                          <a:rPr lang="ru-RU" b="1" i="1" smtClean="0">
                            <a:solidFill>
                              <a:srgbClr val="333333"/>
                            </a:solidFill>
                            <a:latin typeface="Cambria Math" panose="02040503050406030204" pitchFamily="18" charset="0"/>
                          </a:rPr>
                        </m:ctrlPr>
                      </m:fPr>
                      <m:num>
                        <m:r>
                          <a:rPr lang="en-US" b="1" i="1" smtClean="0">
                            <a:solidFill>
                              <a:srgbClr val="333333"/>
                            </a:solidFill>
                            <a:latin typeface="Cambria Math" panose="02040503050406030204" pitchFamily="18" charset="0"/>
                          </a:rPr>
                          <m:t>𝒏</m:t>
                        </m:r>
                      </m:num>
                      <m:den>
                        <m:r>
                          <a:rPr lang="ru-RU" b="1" i="1">
                            <a:solidFill>
                              <a:srgbClr val="333333"/>
                            </a:solidFill>
                            <a:latin typeface="Cambria Math" panose="02040503050406030204" pitchFamily="18" charset="0"/>
                          </a:rPr>
                          <m:t>𝟏</m:t>
                        </m:r>
                        <m:r>
                          <a:rPr lang="ru-RU" b="1" i="1">
                            <a:solidFill>
                              <a:srgbClr val="333333"/>
                            </a:solidFill>
                            <a:latin typeface="Cambria Math" panose="02040503050406030204" pitchFamily="18" charset="0"/>
                          </a:rPr>
                          <m:t>+</m:t>
                        </m:r>
                        <m:sSup>
                          <m:sSupPr>
                            <m:ctrlPr>
                              <a:rPr lang="ru-RU" b="1" i="1">
                                <a:solidFill>
                                  <a:srgbClr val="333333"/>
                                </a:solidFill>
                                <a:latin typeface="Cambria Math" panose="02040503050406030204" pitchFamily="18" charset="0"/>
                              </a:rPr>
                            </m:ctrlPr>
                          </m:sSupPr>
                          <m:e>
                            <m:r>
                              <a:rPr lang="en-US" b="1" i="1" smtClean="0">
                                <a:solidFill>
                                  <a:srgbClr val="333333"/>
                                </a:solidFill>
                                <a:latin typeface="Cambria Math" panose="02040503050406030204" pitchFamily="18" charset="0"/>
                              </a:rPr>
                              <m:t>𝒏</m:t>
                            </m:r>
                          </m:e>
                          <m:sup>
                            <m:r>
                              <a:rPr lang="ru-RU" b="1" i="1">
                                <a:solidFill>
                                  <a:srgbClr val="333333"/>
                                </a:solidFill>
                                <a:latin typeface="Cambria Math" panose="02040503050406030204" pitchFamily="18" charset="0"/>
                              </a:rPr>
                              <m:t>𝟐</m:t>
                            </m:r>
                          </m:sup>
                        </m:sSup>
                        <m:r>
                          <a:rPr lang="ru-RU" b="1" i="1">
                            <a:solidFill>
                              <a:srgbClr val="333333"/>
                            </a:solidFill>
                            <a:latin typeface="Cambria Math" panose="02040503050406030204" pitchFamily="18" charset="0"/>
                          </a:rPr>
                          <m:t>+</m:t>
                        </m:r>
                        <m:sSup>
                          <m:sSupPr>
                            <m:ctrlPr>
                              <a:rPr lang="ru-RU" b="1" i="1">
                                <a:solidFill>
                                  <a:srgbClr val="333333"/>
                                </a:solidFill>
                                <a:latin typeface="Cambria Math" panose="02040503050406030204" pitchFamily="18" charset="0"/>
                              </a:rPr>
                            </m:ctrlPr>
                          </m:sSupPr>
                          <m:e>
                            <m:r>
                              <a:rPr lang="en-US" b="1" i="1" smtClean="0">
                                <a:solidFill>
                                  <a:srgbClr val="333333"/>
                                </a:solidFill>
                                <a:latin typeface="Cambria Math" panose="02040503050406030204" pitchFamily="18" charset="0"/>
                              </a:rPr>
                              <m:t>𝒏</m:t>
                            </m:r>
                          </m:e>
                          <m:sup>
                            <m:r>
                              <a:rPr lang="ru-RU" b="1" i="1">
                                <a:solidFill>
                                  <a:srgbClr val="333333"/>
                                </a:solidFill>
                                <a:latin typeface="Cambria Math" panose="02040503050406030204" pitchFamily="18" charset="0"/>
                              </a:rPr>
                              <m:t>𝟒</m:t>
                            </m:r>
                          </m:sup>
                        </m:sSup>
                      </m:den>
                    </m:f>
                    <m:r>
                      <a:rPr lang="en-US" b="1" i="1" smtClean="0">
                        <a:solidFill>
                          <a:srgbClr val="333333"/>
                        </a:solidFill>
                        <a:latin typeface="Cambria Math" panose="02040503050406030204" pitchFamily="18" charset="0"/>
                      </a:rPr>
                      <m:t>=</m:t>
                    </m:r>
                    <m:f>
                      <m:fPr>
                        <m:ctrlPr>
                          <a:rPr lang="en-US" b="1" i="1" smtClean="0">
                            <a:solidFill>
                              <a:srgbClr val="333333"/>
                            </a:solidFill>
                            <a:latin typeface="Cambria Math" panose="02040503050406030204" pitchFamily="18" charset="0"/>
                          </a:rPr>
                        </m:ctrlPr>
                      </m:fPr>
                      <m:num>
                        <m:r>
                          <a:rPr lang="en-US" b="1" i="1" smtClean="0">
                            <a:solidFill>
                              <a:srgbClr val="333333"/>
                            </a:solidFill>
                            <a:latin typeface="Cambria Math" panose="02040503050406030204" pitchFamily="18" charset="0"/>
                          </a:rPr>
                          <m:t>𝒏</m:t>
                        </m:r>
                      </m:num>
                      <m:den>
                        <m:sSup>
                          <m:sSupPr>
                            <m:ctrlPr>
                              <a:rPr lang="en-US" b="1" i="1" smtClean="0">
                                <a:solidFill>
                                  <a:srgbClr val="333333"/>
                                </a:solidFill>
                                <a:latin typeface="Cambria Math" panose="02040503050406030204" pitchFamily="18" charset="0"/>
                              </a:rPr>
                            </m:ctrlPr>
                          </m:sSupPr>
                          <m:e>
                            <m:r>
                              <a:rPr lang="en-US" b="1" i="1" smtClean="0">
                                <a:solidFill>
                                  <a:srgbClr val="333333"/>
                                </a:solidFill>
                                <a:latin typeface="Cambria Math" panose="02040503050406030204" pitchFamily="18" charset="0"/>
                              </a:rPr>
                              <m:t>𝒏</m:t>
                            </m:r>
                          </m:e>
                          <m:sup>
                            <m:r>
                              <a:rPr lang="en-US" b="1" i="1" smtClean="0">
                                <a:solidFill>
                                  <a:srgbClr val="333333"/>
                                </a:solidFill>
                                <a:latin typeface="Cambria Math" panose="02040503050406030204" pitchFamily="18" charset="0"/>
                              </a:rPr>
                              <m:t>𝟒</m:t>
                            </m:r>
                          </m:sup>
                        </m:sSup>
                        <m:r>
                          <a:rPr lang="en-US" b="1" i="1" smtClean="0">
                            <a:solidFill>
                              <a:srgbClr val="333333"/>
                            </a:solidFill>
                            <a:latin typeface="Cambria Math" panose="02040503050406030204" pitchFamily="18" charset="0"/>
                          </a:rPr>
                          <m:t>+</m:t>
                        </m:r>
                        <m:sSup>
                          <m:sSupPr>
                            <m:ctrlPr>
                              <a:rPr lang="en-US" b="1" i="1" smtClean="0">
                                <a:solidFill>
                                  <a:srgbClr val="333333"/>
                                </a:solidFill>
                                <a:latin typeface="Cambria Math" panose="02040503050406030204" pitchFamily="18" charset="0"/>
                              </a:rPr>
                            </m:ctrlPr>
                          </m:sSupPr>
                          <m:e>
                            <m:r>
                              <a:rPr lang="en-US" b="1" i="1" smtClean="0">
                                <a:solidFill>
                                  <a:srgbClr val="333333"/>
                                </a:solidFill>
                                <a:latin typeface="Cambria Math" panose="02040503050406030204" pitchFamily="18" charset="0"/>
                              </a:rPr>
                              <m:t>𝟐</m:t>
                            </m:r>
                            <m:r>
                              <a:rPr lang="en-US" b="1" i="1" smtClean="0">
                                <a:solidFill>
                                  <a:srgbClr val="333333"/>
                                </a:solidFill>
                                <a:latin typeface="Cambria Math" panose="02040503050406030204" pitchFamily="18" charset="0"/>
                              </a:rPr>
                              <m:t>𝒏</m:t>
                            </m:r>
                          </m:e>
                          <m:sup>
                            <m:r>
                              <a:rPr lang="en-US" b="1" i="1" smtClean="0">
                                <a:solidFill>
                                  <a:srgbClr val="333333"/>
                                </a:solidFill>
                                <a:latin typeface="Cambria Math" panose="02040503050406030204" pitchFamily="18" charset="0"/>
                              </a:rPr>
                              <m:t>𝟐</m:t>
                            </m:r>
                          </m:sup>
                        </m:sSup>
                        <m:r>
                          <a:rPr lang="en-US" b="1" i="1" smtClean="0">
                            <a:solidFill>
                              <a:srgbClr val="333333"/>
                            </a:solidFill>
                            <a:latin typeface="Cambria Math" panose="02040503050406030204" pitchFamily="18" charset="0"/>
                          </a:rPr>
                          <m:t>+</m:t>
                        </m:r>
                        <m:r>
                          <a:rPr lang="en-US" b="1" i="1" smtClean="0">
                            <a:solidFill>
                              <a:srgbClr val="333333"/>
                            </a:solidFill>
                            <a:latin typeface="Cambria Math" panose="02040503050406030204" pitchFamily="18" charset="0"/>
                          </a:rPr>
                          <m:t>𝟏</m:t>
                        </m:r>
                        <m:r>
                          <a:rPr lang="en-US" b="1" i="1" smtClean="0">
                            <a:solidFill>
                              <a:srgbClr val="333333"/>
                            </a:solidFill>
                            <a:latin typeface="Cambria Math" panose="02040503050406030204" pitchFamily="18" charset="0"/>
                          </a:rPr>
                          <m:t>−</m:t>
                        </m:r>
                        <m:sSup>
                          <m:sSupPr>
                            <m:ctrlPr>
                              <a:rPr lang="en-US" b="1" i="1" smtClean="0">
                                <a:solidFill>
                                  <a:srgbClr val="333333"/>
                                </a:solidFill>
                                <a:latin typeface="Cambria Math" panose="02040503050406030204" pitchFamily="18" charset="0"/>
                              </a:rPr>
                            </m:ctrlPr>
                          </m:sSupPr>
                          <m:e>
                            <m:r>
                              <a:rPr lang="en-US" b="1" i="1" smtClean="0">
                                <a:solidFill>
                                  <a:srgbClr val="333333"/>
                                </a:solidFill>
                                <a:latin typeface="Cambria Math" panose="02040503050406030204" pitchFamily="18" charset="0"/>
                              </a:rPr>
                              <m:t>𝒏</m:t>
                            </m:r>
                          </m:e>
                          <m:sup>
                            <m:r>
                              <a:rPr lang="en-US" b="1" i="1" smtClean="0">
                                <a:solidFill>
                                  <a:srgbClr val="333333"/>
                                </a:solidFill>
                                <a:latin typeface="Cambria Math" panose="02040503050406030204" pitchFamily="18" charset="0"/>
                              </a:rPr>
                              <m:t>𝟐</m:t>
                            </m:r>
                          </m:sup>
                        </m:sSup>
                      </m:den>
                    </m:f>
                    <m:r>
                      <a:rPr lang="en-US" b="1" i="1" smtClean="0">
                        <a:solidFill>
                          <a:srgbClr val="333333"/>
                        </a:solidFill>
                        <a:latin typeface="Cambria Math" panose="02040503050406030204" pitchFamily="18" charset="0"/>
                      </a:rPr>
                      <m:t>=</m:t>
                    </m:r>
                    <m:f>
                      <m:fPr>
                        <m:ctrlPr>
                          <a:rPr lang="en-US" b="1" i="1" smtClean="0">
                            <a:solidFill>
                              <a:srgbClr val="333333"/>
                            </a:solidFill>
                            <a:latin typeface="Cambria Math" panose="02040503050406030204" pitchFamily="18" charset="0"/>
                          </a:rPr>
                        </m:ctrlPr>
                      </m:fPr>
                      <m:num>
                        <m:r>
                          <a:rPr lang="en-US" b="1" i="1" smtClean="0">
                            <a:solidFill>
                              <a:srgbClr val="333333"/>
                            </a:solidFill>
                            <a:latin typeface="Cambria Math" panose="02040503050406030204" pitchFamily="18" charset="0"/>
                          </a:rPr>
                          <m:t>𝒏</m:t>
                        </m:r>
                      </m:num>
                      <m:den>
                        <m:sSup>
                          <m:sSupPr>
                            <m:ctrlPr>
                              <a:rPr lang="en-US" b="1" i="1" smtClean="0">
                                <a:solidFill>
                                  <a:srgbClr val="333333"/>
                                </a:solidFill>
                                <a:latin typeface="Cambria Math" panose="02040503050406030204" pitchFamily="18" charset="0"/>
                              </a:rPr>
                            </m:ctrlPr>
                          </m:sSupPr>
                          <m:e>
                            <m:r>
                              <a:rPr lang="en-US" b="1" i="1" smtClean="0">
                                <a:solidFill>
                                  <a:srgbClr val="333333"/>
                                </a:solidFill>
                                <a:latin typeface="Cambria Math" panose="02040503050406030204" pitchFamily="18" charset="0"/>
                              </a:rPr>
                              <m:t>(</m:t>
                            </m:r>
                            <m:sSup>
                              <m:sSupPr>
                                <m:ctrlPr>
                                  <a:rPr lang="en-US" b="1" i="1" smtClean="0">
                                    <a:solidFill>
                                      <a:srgbClr val="333333"/>
                                    </a:solidFill>
                                    <a:latin typeface="Cambria Math" panose="02040503050406030204" pitchFamily="18" charset="0"/>
                                  </a:rPr>
                                </m:ctrlPr>
                              </m:sSupPr>
                              <m:e>
                                <m:r>
                                  <a:rPr lang="en-US" b="1" i="1" smtClean="0">
                                    <a:solidFill>
                                      <a:srgbClr val="333333"/>
                                    </a:solidFill>
                                    <a:latin typeface="Cambria Math" panose="02040503050406030204" pitchFamily="18" charset="0"/>
                                  </a:rPr>
                                  <m:t>𝒏</m:t>
                                </m:r>
                              </m:e>
                              <m:sup>
                                <m:r>
                                  <a:rPr lang="en-US" b="1" i="1" smtClean="0">
                                    <a:solidFill>
                                      <a:srgbClr val="333333"/>
                                    </a:solidFill>
                                    <a:latin typeface="Cambria Math" panose="02040503050406030204" pitchFamily="18" charset="0"/>
                                  </a:rPr>
                                  <m:t>𝟐</m:t>
                                </m:r>
                              </m:sup>
                            </m:sSup>
                            <m:r>
                              <a:rPr lang="en-US" b="1" i="1" smtClean="0">
                                <a:solidFill>
                                  <a:srgbClr val="333333"/>
                                </a:solidFill>
                                <a:latin typeface="Cambria Math" panose="02040503050406030204" pitchFamily="18" charset="0"/>
                              </a:rPr>
                              <m:t>+</m:t>
                            </m:r>
                            <m:r>
                              <a:rPr lang="en-US" b="1" i="1" smtClean="0">
                                <a:solidFill>
                                  <a:srgbClr val="333333"/>
                                </a:solidFill>
                                <a:latin typeface="Cambria Math" panose="02040503050406030204" pitchFamily="18" charset="0"/>
                              </a:rPr>
                              <m:t>𝟏</m:t>
                            </m:r>
                            <m:r>
                              <a:rPr lang="en-US" b="1" i="1" smtClean="0">
                                <a:solidFill>
                                  <a:srgbClr val="333333"/>
                                </a:solidFill>
                                <a:latin typeface="Cambria Math" panose="02040503050406030204" pitchFamily="18" charset="0"/>
                              </a:rPr>
                              <m:t>)</m:t>
                            </m:r>
                          </m:e>
                          <m:sup>
                            <m:r>
                              <a:rPr lang="en-US" b="1" i="1" smtClean="0">
                                <a:solidFill>
                                  <a:srgbClr val="333333"/>
                                </a:solidFill>
                                <a:latin typeface="Cambria Math" panose="02040503050406030204" pitchFamily="18" charset="0"/>
                              </a:rPr>
                              <m:t>𝟐</m:t>
                            </m:r>
                          </m:sup>
                        </m:sSup>
                        <m:r>
                          <a:rPr lang="en-US" b="1" i="1" smtClean="0">
                            <a:solidFill>
                              <a:srgbClr val="333333"/>
                            </a:solidFill>
                            <a:latin typeface="Cambria Math" panose="02040503050406030204" pitchFamily="18" charset="0"/>
                          </a:rPr>
                          <m:t>−</m:t>
                        </m:r>
                        <m:sSup>
                          <m:sSupPr>
                            <m:ctrlPr>
                              <a:rPr lang="en-US" b="1" i="1" smtClean="0">
                                <a:solidFill>
                                  <a:srgbClr val="333333"/>
                                </a:solidFill>
                                <a:latin typeface="Cambria Math" panose="02040503050406030204" pitchFamily="18" charset="0"/>
                              </a:rPr>
                            </m:ctrlPr>
                          </m:sSupPr>
                          <m:e>
                            <m:r>
                              <a:rPr lang="en-US" b="1" i="1" smtClean="0">
                                <a:solidFill>
                                  <a:srgbClr val="333333"/>
                                </a:solidFill>
                                <a:latin typeface="Cambria Math" panose="02040503050406030204" pitchFamily="18" charset="0"/>
                              </a:rPr>
                              <m:t>𝒏</m:t>
                            </m:r>
                          </m:e>
                          <m:sup>
                            <m:r>
                              <a:rPr lang="en-US" b="1" i="1" smtClean="0">
                                <a:solidFill>
                                  <a:srgbClr val="333333"/>
                                </a:solidFill>
                                <a:latin typeface="Cambria Math" panose="02040503050406030204" pitchFamily="18" charset="0"/>
                              </a:rPr>
                              <m:t>𝟐</m:t>
                            </m:r>
                          </m:sup>
                        </m:sSup>
                      </m:den>
                    </m:f>
                    <m:r>
                      <a:rPr lang="en-US" b="1" i="1" smtClean="0">
                        <a:solidFill>
                          <a:srgbClr val="333333"/>
                        </a:solidFill>
                        <a:latin typeface="Cambria Math" panose="02040503050406030204" pitchFamily="18" charset="0"/>
                      </a:rPr>
                      <m:t>= </m:t>
                    </m:r>
                    <m:f>
                      <m:fPr>
                        <m:ctrlPr>
                          <a:rPr lang="en-US" b="1" i="1" smtClean="0">
                            <a:solidFill>
                              <a:srgbClr val="333333"/>
                            </a:solidFill>
                            <a:latin typeface="Cambria Math" panose="02040503050406030204" pitchFamily="18" charset="0"/>
                          </a:rPr>
                        </m:ctrlPr>
                      </m:fPr>
                      <m:num>
                        <m:r>
                          <a:rPr lang="en-US" b="1" i="1" smtClean="0">
                            <a:solidFill>
                              <a:srgbClr val="333333"/>
                            </a:solidFill>
                            <a:latin typeface="Cambria Math" panose="02040503050406030204" pitchFamily="18" charset="0"/>
                          </a:rPr>
                          <m:t>𝒏</m:t>
                        </m:r>
                      </m:num>
                      <m:den>
                        <m:r>
                          <a:rPr lang="en-US" b="1" i="1" smtClean="0">
                            <a:solidFill>
                              <a:srgbClr val="333333"/>
                            </a:solidFill>
                            <a:latin typeface="Cambria Math" panose="02040503050406030204" pitchFamily="18" charset="0"/>
                          </a:rPr>
                          <m:t>(</m:t>
                        </m:r>
                        <m:sSup>
                          <m:sSupPr>
                            <m:ctrlPr>
                              <a:rPr lang="en-US" b="1" i="1" smtClean="0">
                                <a:solidFill>
                                  <a:srgbClr val="333333"/>
                                </a:solidFill>
                                <a:latin typeface="Cambria Math" panose="02040503050406030204" pitchFamily="18" charset="0"/>
                              </a:rPr>
                            </m:ctrlPr>
                          </m:sSupPr>
                          <m:e>
                            <m:r>
                              <a:rPr lang="en-US" b="1" i="1" smtClean="0">
                                <a:solidFill>
                                  <a:srgbClr val="333333"/>
                                </a:solidFill>
                                <a:latin typeface="Cambria Math" panose="02040503050406030204" pitchFamily="18" charset="0"/>
                              </a:rPr>
                              <m:t>𝒏</m:t>
                            </m:r>
                          </m:e>
                          <m:sup>
                            <m:r>
                              <a:rPr lang="en-US" b="1" i="1" smtClean="0">
                                <a:solidFill>
                                  <a:srgbClr val="333333"/>
                                </a:solidFill>
                                <a:latin typeface="Cambria Math" panose="02040503050406030204" pitchFamily="18" charset="0"/>
                              </a:rPr>
                              <m:t>𝟐</m:t>
                            </m:r>
                          </m:sup>
                        </m:sSup>
                        <m:r>
                          <a:rPr lang="en-US" b="1" i="1" smtClean="0">
                            <a:solidFill>
                              <a:srgbClr val="333333"/>
                            </a:solidFill>
                            <a:latin typeface="Cambria Math" panose="02040503050406030204" pitchFamily="18" charset="0"/>
                          </a:rPr>
                          <m:t>+</m:t>
                        </m:r>
                        <m:r>
                          <a:rPr lang="en-US" b="1" i="1" smtClean="0">
                            <a:solidFill>
                              <a:srgbClr val="333333"/>
                            </a:solidFill>
                            <a:latin typeface="Cambria Math" panose="02040503050406030204" pitchFamily="18" charset="0"/>
                          </a:rPr>
                          <m:t>𝒏</m:t>
                        </m:r>
                        <m:r>
                          <a:rPr lang="en-US" b="1" i="1" smtClean="0">
                            <a:solidFill>
                              <a:srgbClr val="333333"/>
                            </a:solidFill>
                            <a:latin typeface="Cambria Math" panose="02040503050406030204" pitchFamily="18" charset="0"/>
                          </a:rPr>
                          <m:t>+</m:t>
                        </m:r>
                        <m:r>
                          <a:rPr lang="en-US" b="1" i="1" smtClean="0">
                            <a:solidFill>
                              <a:srgbClr val="333333"/>
                            </a:solidFill>
                            <a:latin typeface="Cambria Math" panose="02040503050406030204" pitchFamily="18" charset="0"/>
                          </a:rPr>
                          <m:t>𝟏</m:t>
                        </m:r>
                        <m:r>
                          <a:rPr lang="en-US" b="1" i="1" smtClean="0">
                            <a:solidFill>
                              <a:srgbClr val="333333"/>
                            </a:solidFill>
                            <a:latin typeface="Cambria Math" panose="02040503050406030204" pitchFamily="18" charset="0"/>
                          </a:rPr>
                          <m:t>)(</m:t>
                        </m:r>
                        <m:sSup>
                          <m:sSupPr>
                            <m:ctrlPr>
                              <a:rPr lang="en-US" b="1" i="1" smtClean="0">
                                <a:solidFill>
                                  <a:srgbClr val="333333"/>
                                </a:solidFill>
                                <a:latin typeface="Cambria Math" panose="02040503050406030204" pitchFamily="18" charset="0"/>
                              </a:rPr>
                            </m:ctrlPr>
                          </m:sSupPr>
                          <m:e>
                            <m:r>
                              <a:rPr lang="en-US" b="1" i="1" smtClean="0">
                                <a:solidFill>
                                  <a:srgbClr val="333333"/>
                                </a:solidFill>
                                <a:latin typeface="Cambria Math" panose="02040503050406030204" pitchFamily="18" charset="0"/>
                              </a:rPr>
                              <m:t>𝒏</m:t>
                            </m:r>
                          </m:e>
                          <m:sup>
                            <m:r>
                              <a:rPr lang="en-US" b="1" i="1" smtClean="0">
                                <a:solidFill>
                                  <a:srgbClr val="333333"/>
                                </a:solidFill>
                                <a:latin typeface="Cambria Math" panose="02040503050406030204" pitchFamily="18" charset="0"/>
                              </a:rPr>
                              <m:t>𝟐</m:t>
                            </m:r>
                          </m:sup>
                        </m:sSup>
                        <m:r>
                          <a:rPr lang="en-US" b="1" i="1" smtClean="0">
                            <a:solidFill>
                              <a:srgbClr val="333333"/>
                            </a:solidFill>
                            <a:latin typeface="Cambria Math" panose="02040503050406030204" pitchFamily="18" charset="0"/>
                          </a:rPr>
                          <m:t>−</m:t>
                        </m:r>
                        <m:r>
                          <a:rPr lang="en-US" b="1" i="1" smtClean="0">
                            <a:solidFill>
                              <a:srgbClr val="333333"/>
                            </a:solidFill>
                            <a:latin typeface="Cambria Math" panose="02040503050406030204" pitchFamily="18" charset="0"/>
                          </a:rPr>
                          <m:t>𝒏</m:t>
                        </m:r>
                        <m:r>
                          <a:rPr lang="en-US" b="1" i="1" smtClean="0">
                            <a:solidFill>
                              <a:srgbClr val="333333"/>
                            </a:solidFill>
                            <a:latin typeface="Cambria Math" panose="02040503050406030204" pitchFamily="18" charset="0"/>
                          </a:rPr>
                          <m:t>+</m:t>
                        </m:r>
                        <m:r>
                          <a:rPr lang="en-US" b="1" i="1" smtClean="0">
                            <a:solidFill>
                              <a:srgbClr val="333333"/>
                            </a:solidFill>
                            <a:latin typeface="Cambria Math" panose="02040503050406030204" pitchFamily="18" charset="0"/>
                          </a:rPr>
                          <m:t>𝟏</m:t>
                        </m:r>
                        <m:r>
                          <a:rPr lang="en-US" b="1" i="1" smtClean="0">
                            <a:solidFill>
                              <a:srgbClr val="333333"/>
                            </a:solidFill>
                            <a:latin typeface="Cambria Math" panose="02040503050406030204" pitchFamily="18" charset="0"/>
                          </a:rPr>
                          <m:t>)</m:t>
                        </m:r>
                      </m:den>
                    </m:f>
                    <m:r>
                      <a:rPr lang="en-US" b="1" i="1" smtClean="0">
                        <a:solidFill>
                          <a:srgbClr val="333333"/>
                        </a:solidFill>
                        <a:latin typeface="Cambria Math" panose="02040503050406030204" pitchFamily="18" charset="0"/>
                      </a:rPr>
                      <m:t>=</m:t>
                    </m:r>
                    <m:f>
                      <m:fPr>
                        <m:ctrlPr>
                          <a:rPr lang="en-US" b="1" i="1" smtClean="0">
                            <a:solidFill>
                              <a:srgbClr val="333333"/>
                            </a:solidFill>
                            <a:latin typeface="Cambria Math" panose="02040503050406030204" pitchFamily="18" charset="0"/>
                          </a:rPr>
                        </m:ctrlPr>
                      </m:fPr>
                      <m:num>
                        <m:r>
                          <a:rPr lang="en-US" b="1" i="1" smtClean="0">
                            <a:solidFill>
                              <a:srgbClr val="333333"/>
                            </a:solidFill>
                            <a:latin typeface="Cambria Math" panose="02040503050406030204" pitchFamily="18" charset="0"/>
                          </a:rPr>
                          <m:t>𝟏</m:t>
                        </m:r>
                      </m:num>
                      <m:den>
                        <m:r>
                          <a:rPr lang="en-US" b="1" i="1" smtClean="0">
                            <a:solidFill>
                              <a:srgbClr val="333333"/>
                            </a:solidFill>
                            <a:latin typeface="Cambria Math" panose="02040503050406030204" pitchFamily="18" charset="0"/>
                          </a:rPr>
                          <m:t>𝟐</m:t>
                        </m:r>
                      </m:den>
                    </m:f>
                    <m:d>
                      <m:dPr>
                        <m:ctrlPr>
                          <a:rPr lang="en-US" b="1" i="1" smtClean="0">
                            <a:solidFill>
                              <a:srgbClr val="333333"/>
                            </a:solidFill>
                            <a:latin typeface="Cambria Math" panose="02040503050406030204" pitchFamily="18" charset="0"/>
                          </a:rPr>
                        </m:ctrlPr>
                      </m:dPr>
                      <m:e>
                        <m:f>
                          <m:fPr>
                            <m:ctrlPr>
                              <a:rPr lang="en-US" b="1" i="1" smtClean="0">
                                <a:solidFill>
                                  <a:srgbClr val="333333"/>
                                </a:solidFill>
                                <a:latin typeface="Cambria Math" panose="02040503050406030204" pitchFamily="18" charset="0"/>
                              </a:rPr>
                            </m:ctrlPr>
                          </m:fPr>
                          <m:num>
                            <m:r>
                              <a:rPr lang="en-US" b="1" i="1" smtClean="0">
                                <a:solidFill>
                                  <a:srgbClr val="333333"/>
                                </a:solidFill>
                                <a:latin typeface="Cambria Math" panose="02040503050406030204" pitchFamily="18" charset="0"/>
                              </a:rPr>
                              <m:t>𝟏</m:t>
                            </m:r>
                          </m:num>
                          <m:den>
                            <m:sSup>
                              <m:sSupPr>
                                <m:ctrlPr>
                                  <a:rPr lang="en-US" b="1" i="1" smtClean="0">
                                    <a:solidFill>
                                      <a:srgbClr val="333333"/>
                                    </a:solidFill>
                                    <a:latin typeface="Cambria Math" panose="02040503050406030204" pitchFamily="18" charset="0"/>
                                  </a:rPr>
                                </m:ctrlPr>
                              </m:sSupPr>
                              <m:e>
                                <m:r>
                                  <a:rPr lang="en-US" b="1" i="1" smtClean="0">
                                    <a:solidFill>
                                      <a:srgbClr val="333333"/>
                                    </a:solidFill>
                                    <a:latin typeface="Cambria Math" panose="02040503050406030204" pitchFamily="18" charset="0"/>
                                  </a:rPr>
                                  <m:t>𝒏</m:t>
                                </m:r>
                              </m:e>
                              <m:sup>
                                <m:r>
                                  <a:rPr lang="en-US" b="1" i="1" smtClean="0">
                                    <a:solidFill>
                                      <a:srgbClr val="333333"/>
                                    </a:solidFill>
                                    <a:latin typeface="Cambria Math" panose="02040503050406030204" pitchFamily="18" charset="0"/>
                                  </a:rPr>
                                  <m:t>𝟐</m:t>
                                </m:r>
                              </m:sup>
                            </m:sSup>
                            <m:r>
                              <a:rPr lang="en-US" b="1" i="1" smtClean="0">
                                <a:solidFill>
                                  <a:srgbClr val="333333"/>
                                </a:solidFill>
                                <a:latin typeface="Cambria Math" panose="02040503050406030204" pitchFamily="18" charset="0"/>
                              </a:rPr>
                              <m:t>−</m:t>
                            </m:r>
                            <m:r>
                              <a:rPr lang="en-US" b="1" i="1" smtClean="0">
                                <a:solidFill>
                                  <a:srgbClr val="333333"/>
                                </a:solidFill>
                                <a:latin typeface="Cambria Math" panose="02040503050406030204" pitchFamily="18" charset="0"/>
                              </a:rPr>
                              <m:t>𝒏</m:t>
                            </m:r>
                            <m:r>
                              <a:rPr lang="en-US" b="1" i="1" smtClean="0">
                                <a:solidFill>
                                  <a:srgbClr val="333333"/>
                                </a:solidFill>
                                <a:latin typeface="Cambria Math" panose="02040503050406030204" pitchFamily="18" charset="0"/>
                              </a:rPr>
                              <m:t>+</m:t>
                            </m:r>
                            <m:r>
                              <a:rPr lang="en-US" b="1" i="1" smtClean="0">
                                <a:solidFill>
                                  <a:srgbClr val="333333"/>
                                </a:solidFill>
                                <a:latin typeface="Cambria Math" panose="02040503050406030204" pitchFamily="18" charset="0"/>
                              </a:rPr>
                              <m:t>𝟏</m:t>
                            </m:r>
                          </m:den>
                        </m:f>
                        <m:r>
                          <a:rPr lang="en-US" b="1" i="1" smtClean="0">
                            <a:solidFill>
                              <a:srgbClr val="333333"/>
                            </a:solidFill>
                            <a:latin typeface="Cambria Math" panose="02040503050406030204" pitchFamily="18" charset="0"/>
                          </a:rPr>
                          <m:t>−</m:t>
                        </m:r>
                        <m:f>
                          <m:fPr>
                            <m:ctrlPr>
                              <a:rPr lang="en-US" b="1" i="1" smtClean="0">
                                <a:solidFill>
                                  <a:srgbClr val="333333"/>
                                </a:solidFill>
                                <a:latin typeface="Cambria Math" panose="02040503050406030204" pitchFamily="18" charset="0"/>
                              </a:rPr>
                            </m:ctrlPr>
                          </m:fPr>
                          <m:num>
                            <m:r>
                              <a:rPr lang="en-US" b="1" i="1" smtClean="0">
                                <a:solidFill>
                                  <a:srgbClr val="333333"/>
                                </a:solidFill>
                                <a:latin typeface="Cambria Math" panose="02040503050406030204" pitchFamily="18" charset="0"/>
                              </a:rPr>
                              <m:t>𝟏</m:t>
                            </m:r>
                          </m:num>
                          <m:den>
                            <m:sSup>
                              <m:sSupPr>
                                <m:ctrlPr>
                                  <a:rPr lang="en-US" b="1" i="1" smtClean="0">
                                    <a:solidFill>
                                      <a:srgbClr val="333333"/>
                                    </a:solidFill>
                                    <a:latin typeface="Cambria Math" panose="02040503050406030204" pitchFamily="18" charset="0"/>
                                  </a:rPr>
                                </m:ctrlPr>
                              </m:sSupPr>
                              <m:e>
                                <m:r>
                                  <a:rPr lang="en-US" b="1" i="1" smtClean="0">
                                    <a:solidFill>
                                      <a:srgbClr val="333333"/>
                                    </a:solidFill>
                                    <a:latin typeface="Cambria Math" panose="02040503050406030204" pitchFamily="18" charset="0"/>
                                  </a:rPr>
                                  <m:t>𝒏</m:t>
                                </m:r>
                              </m:e>
                              <m:sup>
                                <m:r>
                                  <a:rPr lang="en-US" b="1" i="1" smtClean="0">
                                    <a:solidFill>
                                      <a:srgbClr val="333333"/>
                                    </a:solidFill>
                                    <a:latin typeface="Cambria Math" panose="02040503050406030204" pitchFamily="18" charset="0"/>
                                  </a:rPr>
                                  <m:t>𝟐</m:t>
                                </m:r>
                              </m:sup>
                            </m:sSup>
                            <m:r>
                              <a:rPr lang="en-US" b="1" i="1" smtClean="0">
                                <a:solidFill>
                                  <a:srgbClr val="333333"/>
                                </a:solidFill>
                                <a:latin typeface="Cambria Math" panose="02040503050406030204" pitchFamily="18" charset="0"/>
                              </a:rPr>
                              <m:t>+</m:t>
                            </m:r>
                            <m:r>
                              <a:rPr lang="en-US" b="1" i="1" smtClean="0">
                                <a:solidFill>
                                  <a:srgbClr val="333333"/>
                                </a:solidFill>
                                <a:latin typeface="Cambria Math" panose="02040503050406030204" pitchFamily="18" charset="0"/>
                              </a:rPr>
                              <m:t>𝒏</m:t>
                            </m:r>
                            <m:r>
                              <a:rPr lang="en-US" b="1" i="1" smtClean="0">
                                <a:solidFill>
                                  <a:srgbClr val="333333"/>
                                </a:solidFill>
                                <a:latin typeface="Cambria Math" panose="02040503050406030204" pitchFamily="18" charset="0"/>
                              </a:rPr>
                              <m:t>+</m:t>
                            </m:r>
                            <m:r>
                              <a:rPr lang="en-US" b="1" i="1" smtClean="0">
                                <a:solidFill>
                                  <a:srgbClr val="333333"/>
                                </a:solidFill>
                                <a:latin typeface="Cambria Math" panose="02040503050406030204" pitchFamily="18" charset="0"/>
                              </a:rPr>
                              <m:t>𝟏</m:t>
                            </m:r>
                          </m:den>
                        </m:f>
                      </m:e>
                    </m:d>
                    <m:r>
                      <a:rPr lang="en-US" b="1" i="1" smtClean="0">
                        <a:solidFill>
                          <a:srgbClr val="333333"/>
                        </a:solidFill>
                        <a:latin typeface="Cambria Math" panose="02040503050406030204" pitchFamily="18" charset="0"/>
                      </a:rPr>
                      <m:t>= </m:t>
                    </m:r>
                    <m:f>
                      <m:fPr>
                        <m:ctrlPr>
                          <a:rPr lang="en-US" b="1" i="1" smtClean="0">
                            <a:solidFill>
                              <a:srgbClr val="333333"/>
                            </a:solidFill>
                            <a:latin typeface="Cambria Math" panose="02040503050406030204" pitchFamily="18" charset="0"/>
                          </a:rPr>
                        </m:ctrlPr>
                      </m:fPr>
                      <m:num>
                        <m:r>
                          <a:rPr lang="en-US" b="1" i="1" smtClean="0">
                            <a:solidFill>
                              <a:srgbClr val="333333"/>
                            </a:solidFill>
                            <a:latin typeface="Cambria Math" panose="02040503050406030204" pitchFamily="18" charset="0"/>
                          </a:rPr>
                          <m:t>𝟏</m:t>
                        </m:r>
                      </m:num>
                      <m:den>
                        <m:r>
                          <a:rPr lang="en-US" b="1" i="1" smtClean="0">
                            <a:solidFill>
                              <a:srgbClr val="333333"/>
                            </a:solidFill>
                            <a:latin typeface="Cambria Math" panose="02040503050406030204" pitchFamily="18" charset="0"/>
                          </a:rPr>
                          <m:t>𝟐</m:t>
                        </m:r>
                      </m:den>
                    </m:f>
                    <m:r>
                      <a:rPr lang="en-US" b="1" i="1" smtClean="0">
                        <a:solidFill>
                          <a:srgbClr val="333333"/>
                        </a:solidFill>
                        <a:latin typeface="Cambria Math" panose="02040503050406030204" pitchFamily="18" charset="0"/>
                      </a:rPr>
                      <m:t>(</m:t>
                    </m:r>
                    <m:f>
                      <m:fPr>
                        <m:ctrlPr>
                          <a:rPr lang="en-US" b="1" i="1" smtClean="0">
                            <a:solidFill>
                              <a:srgbClr val="333333"/>
                            </a:solidFill>
                            <a:latin typeface="Cambria Math" panose="02040503050406030204" pitchFamily="18" charset="0"/>
                          </a:rPr>
                        </m:ctrlPr>
                      </m:fPr>
                      <m:num>
                        <m:r>
                          <a:rPr lang="en-US" b="1" i="1" smtClean="0">
                            <a:solidFill>
                              <a:srgbClr val="333333"/>
                            </a:solidFill>
                            <a:latin typeface="Cambria Math" panose="02040503050406030204" pitchFamily="18" charset="0"/>
                          </a:rPr>
                          <m:t>𝟏</m:t>
                        </m:r>
                      </m:num>
                      <m:den>
                        <m:sSup>
                          <m:sSupPr>
                            <m:ctrlPr>
                              <a:rPr lang="en-US" b="1" i="1" smtClean="0">
                                <a:solidFill>
                                  <a:srgbClr val="333333"/>
                                </a:solidFill>
                                <a:latin typeface="Cambria Math" panose="02040503050406030204" pitchFamily="18" charset="0"/>
                              </a:rPr>
                            </m:ctrlPr>
                          </m:sSupPr>
                          <m:e>
                            <m:r>
                              <a:rPr lang="en-US" b="1" i="1" smtClean="0">
                                <a:solidFill>
                                  <a:srgbClr val="333333"/>
                                </a:solidFill>
                                <a:latin typeface="Cambria Math" panose="02040503050406030204" pitchFamily="18" charset="0"/>
                              </a:rPr>
                              <m:t>𝒏</m:t>
                            </m:r>
                          </m:e>
                          <m:sup>
                            <m:r>
                              <a:rPr lang="en-US" b="1" i="1" smtClean="0">
                                <a:solidFill>
                                  <a:srgbClr val="333333"/>
                                </a:solidFill>
                                <a:latin typeface="Cambria Math" panose="02040503050406030204" pitchFamily="18" charset="0"/>
                              </a:rPr>
                              <m:t>𝟐</m:t>
                            </m:r>
                          </m:sup>
                        </m:sSup>
                        <m:r>
                          <a:rPr lang="en-US" b="1" i="1" smtClean="0">
                            <a:solidFill>
                              <a:srgbClr val="333333"/>
                            </a:solidFill>
                            <a:latin typeface="Cambria Math" panose="02040503050406030204" pitchFamily="18" charset="0"/>
                          </a:rPr>
                          <m:t>−</m:t>
                        </m:r>
                        <m:r>
                          <a:rPr lang="en-US" b="1" i="1" smtClean="0">
                            <a:solidFill>
                              <a:srgbClr val="333333"/>
                            </a:solidFill>
                            <a:latin typeface="Cambria Math" panose="02040503050406030204" pitchFamily="18" charset="0"/>
                          </a:rPr>
                          <m:t>𝒏</m:t>
                        </m:r>
                        <m:r>
                          <a:rPr lang="en-US" b="1" i="1" smtClean="0">
                            <a:solidFill>
                              <a:srgbClr val="333333"/>
                            </a:solidFill>
                            <a:latin typeface="Cambria Math" panose="02040503050406030204" pitchFamily="18" charset="0"/>
                          </a:rPr>
                          <m:t>+</m:t>
                        </m:r>
                        <m:r>
                          <a:rPr lang="en-US" b="1" i="1" smtClean="0">
                            <a:solidFill>
                              <a:srgbClr val="333333"/>
                            </a:solidFill>
                            <a:latin typeface="Cambria Math" panose="02040503050406030204" pitchFamily="18" charset="0"/>
                          </a:rPr>
                          <m:t>𝟏</m:t>
                        </m:r>
                      </m:den>
                    </m:f>
                    <m:r>
                      <a:rPr lang="en-US" b="1" i="1" smtClean="0">
                        <a:solidFill>
                          <a:srgbClr val="333333"/>
                        </a:solidFill>
                        <a:latin typeface="Cambria Math" panose="02040503050406030204" pitchFamily="18" charset="0"/>
                      </a:rPr>
                      <m:t>−</m:t>
                    </m:r>
                    <m:f>
                      <m:fPr>
                        <m:ctrlPr>
                          <a:rPr lang="en-US" b="1" i="1" smtClean="0">
                            <a:solidFill>
                              <a:srgbClr val="333333"/>
                            </a:solidFill>
                            <a:latin typeface="Cambria Math" panose="02040503050406030204" pitchFamily="18" charset="0"/>
                          </a:rPr>
                        </m:ctrlPr>
                      </m:fPr>
                      <m:num>
                        <m:r>
                          <a:rPr lang="en-US" b="1" i="1" smtClean="0">
                            <a:solidFill>
                              <a:srgbClr val="333333"/>
                            </a:solidFill>
                            <a:latin typeface="Cambria Math" panose="02040503050406030204" pitchFamily="18" charset="0"/>
                          </a:rPr>
                          <m:t>𝟏</m:t>
                        </m:r>
                      </m:num>
                      <m:den>
                        <m:sSup>
                          <m:sSupPr>
                            <m:ctrlPr>
                              <a:rPr lang="en-US" b="1" i="1" smtClean="0">
                                <a:solidFill>
                                  <a:srgbClr val="333333"/>
                                </a:solidFill>
                                <a:latin typeface="Cambria Math" panose="02040503050406030204" pitchFamily="18" charset="0"/>
                              </a:rPr>
                            </m:ctrlPr>
                          </m:sSupPr>
                          <m:e>
                            <m:d>
                              <m:dPr>
                                <m:ctrlPr>
                                  <a:rPr lang="en-US" b="1" i="1" smtClean="0">
                                    <a:solidFill>
                                      <a:srgbClr val="333333"/>
                                    </a:solidFill>
                                    <a:latin typeface="Cambria Math" panose="02040503050406030204" pitchFamily="18" charset="0"/>
                                  </a:rPr>
                                </m:ctrlPr>
                              </m:dPr>
                              <m:e>
                                <m:r>
                                  <a:rPr lang="en-US" b="1" i="1" smtClean="0">
                                    <a:solidFill>
                                      <a:srgbClr val="333333"/>
                                    </a:solidFill>
                                    <a:latin typeface="Cambria Math" panose="02040503050406030204" pitchFamily="18" charset="0"/>
                                  </a:rPr>
                                  <m:t>𝒏</m:t>
                                </m:r>
                                <m:r>
                                  <a:rPr lang="en-US" b="1" i="1" smtClean="0">
                                    <a:solidFill>
                                      <a:srgbClr val="333333"/>
                                    </a:solidFill>
                                    <a:latin typeface="Cambria Math" panose="02040503050406030204" pitchFamily="18" charset="0"/>
                                  </a:rPr>
                                  <m:t>+</m:t>
                                </m:r>
                                <m:r>
                                  <a:rPr lang="en-US" b="1" i="1" smtClean="0">
                                    <a:solidFill>
                                      <a:srgbClr val="333333"/>
                                    </a:solidFill>
                                    <a:latin typeface="Cambria Math" panose="02040503050406030204" pitchFamily="18" charset="0"/>
                                  </a:rPr>
                                  <m:t>𝟏</m:t>
                                </m:r>
                              </m:e>
                            </m:d>
                          </m:e>
                          <m:sup>
                            <m:r>
                              <a:rPr lang="en-US" b="1" i="1" smtClean="0">
                                <a:solidFill>
                                  <a:srgbClr val="333333"/>
                                </a:solidFill>
                                <a:latin typeface="Cambria Math" panose="02040503050406030204" pitchFamily="18" charset="0"/>
                              </a:rPr>
                              <m:t>𝟐</m:t>
                            </m:r>
                          </m:sup>
                        </m:sSup>
                        <m:r>
                          <a:rPr lang="en-US" b="1" i="1" smtClean="0">
                            <a:solidFill>
                              <a:srgbClr val="333333"/>
                            </a:solidFill>
                            <a:latin typeface="Cambria Math" panose="02040503050406030204" pitchFamily="18" charset="0"/>
                          </a:rPr>
                          <m:t>−</m:t>
                        </m:r>
                        <m:d>
                          <m:dPr>
                            <m:ctrlPr>
                              <a:rPr lang="en-US" b="1" i="1" smtClean="0">
                                <a:solidFill>
                                  <a:srgbClr val="333333"/>
                                </a:solidFill>
                                <a:latin typeface="Cambria Math" panose="02040503050406030204" pitchFamily="18" charset="0"/>
                              </a:rPr>
                            </m:ctrlPr>
                          </m:dPr>
                          <m:e>
                            <m:r>
                              <a:rPr lang="en-US" b="1" i="1" smtClean="0">
                                <a:solidFill>
                                  <a:srgbClr val="333333"/>
                                </a:solidFill>
                                <a:latin typeface="Cambria Math" panose="02040503050406030204" pitchFamily="18" charset="0"/>
                              </a:rPr>
                              <m:t>𝒏</m:t>
                            </m:r>
                            <m:r>
                              <a:rPr lang="en-US" b="1" i="1" smtClean="0">
                                <a:solidFill>
                                  <a:srgbClr val="333333"/>
                                </a:solidFill>
                                <a:latin typeface="Cambria Math" panose="02040503050406030204" pitchFamily="18" charset="0"/>
                              </a:rPr>
                              <m:t>+</m:t>
                            </m:r>
                            <m:r>
                              <a:rPr lang="en-US" b="1" i="1" smtClean="0">
                                <a:solidFill>
                                  <a:srgbClr val="333333"/>
                                </a:solidFill>
                                <a:latin typeface="Cambria Math" panose="02040503050406030204" pitchFamily="18" charset="0"/>
                              </a:rPr>
                              <m:t>𝟏</m:t>
                            </m:r>
                          </m:e>
                        </m:d>
                        <m:r>
                          <a:rPr lang="en-US" b="1" i="1" smtClean="0">
                            <a:solidFill>
                              <a:srgbClr val="333333"/>
                            </a:solidFill>
                            <a:latin typeface="Cambria Math" panose="02040503050406030204" pitchFamily="18" charset="0"/>
                          </a:rPr>
                          <m:t>+</m:t>
                        </m:r>
                        <m:r>
                          <a:rPr lang="en-US" b="1" i="1" smtClean="0">
                            <a:solidFill>
                              <a:srgbClr val="333333"/>
                            </a:solidFill>
                            <a:latin typeface="Cambria Math" panose="02040503050406030204" pitchFamily="18" charset="0"/>
                          </a:rPr>
                          <m:t>𝟏</m:t>
                        </m:r>
                      </m:den>
                    </m:f>
                    <m:r>
                      <a:rPr lang="en-US" b="1" i="1" smtClean="0">
                        <a:solidFill>
                          <a:srgbClr val="333333"/>
                        </a:solidFill>
                        <a:latin typeface="Cambria Math" panose="02040503050406030204" pitchFamily="18" charset="0"/>
                      </a:rPr>
                      <m:t>)</m:t>
                    </m:r>
                  </m:oMath>
                </a14:m>
                <a:endParaRPr lang="en-US" dirty="0"/>
              </a:p>
              <a:p>
                <a:endParaRPr lang="en-US" dirty="0"/>
              </a:p>
              <a:p>
                <a:r>
                  <a:rPr lang="ru-RU" dirty="0"/>
                  <a:t>Ответ </a:t>
                </a:r>
                <a14:m>
                  <m:oMath xmlns:m="http://schemas.openxmlformats.org/officeDocument/2006/math">
                    <m:f>
                      <m:fPr>
                        <m:ctrlPr>
                          <a:rPr lang="ru-RU" i="1" smtClean="0">
                            <a:latin typeface="Cambria Math" panose="02040503050406030204" pitchFamily="18" charset="0"/>
                          </a:rPr>
                        </m:ctrlPr>
                      </m:fPr>
                      <m:num>
                        <m:r>
                          <a:rPr lang="ru-RU" b="0" i="1" smtClean="0">
                            <a:latin typeface="Cambria Math" panose="02040503050406030204" pitchFamily="18" charset="0"/>
                          </a:rPr>
                          <m:t>5050</m:t>
                        </m:r>
                      </m:num>
                      <m:den>
                        <m:r>
                          <a:rPr lang="ru-RU" b="0" i="1" smtClean="0">
                            <a:latin typeface="Cambria Math" panose="02040503050406030204" pitchFamily="18" charset="0"/>
                          </a:rPr>
                          <m:t>10101</m:t>
                        </m:r>
                      </m:den>
                    </m:f>
                  </m:oMath>
                </a14:m>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a:blip r:embed="rId3"/>
                <a:stretch>
                  <a:fillRect l="-1704"/>
                </a:stretch>
              </a:blipFill>
            </p:spPr>
            <p:txBody>
              <a:bodyPr/>
              <a:lstStyle/>
              <a:p>
                <a:r>
                  <a:rPr lang="ru-RU">
                    <a:noFill/>
                  </a:rPr>
                  <a:t> </a:t>
                </a:r>
              </a:p>
            </p:txBody>
          </p:sp>
        </mc:Fallback>
      </mc:AlternateContent>
    </p:spTree>
    <p:extLst>
      <p:ext uri="{BB962C8B-B14F-4D97-AF65-F5344CB8AC3E}">
        <p14:creationId xmlns:p14="http://schemas.microsoft.com/office/powerpoint/2010/main" val="147154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altLang="ru-RU" sz="1800" b="1" dirty="0">
                <a:solidFill>
                  <a:srgbClr val="333333"/>
                </a:solidFill>
                <a:latin typeface="Helvetica Neue"/>
              </a:rPr>
              <a:t>Дана доска 9×9 покрашенная в шахматном порядке (черных клеток больше). Из этой доски произвольным образом удалили 9 белых клеток. Докажите что оставшуюся часть нельзя разбить на фигурки вида </a:t>
            </a:r>
            <a:r>
              <a:rPr lang="ru-RU" altLang="ru-RU" sz="1800" b="1" dirty="0"/>
              <a:t>  </a:t>
            </a:r>
            <a:r>
              <a:rPr lang="ru-RU" altLang="ru-RU" sz="1800" b="1" dirty="0">
                <a:solidFill>
                  <a:srgbClr val="333333"/>
                </a:solidFill>
                <a:latin typeface="Helvetica Neue"/>
              </a:rPr>
              <a:t>.</a:t>
            </a:r>
            <a:r>
              <a:rPr lang="ru-RU" altLang="ru-RU" sz="1800" b="1" dirty="0"/>
              <a:t> </a:t>
            </a:r>
            <a:r>
              <a:rPr lang="ru-RU" altLang="ru-RU" sz="1800" b="1" dirty="0">
                <a:latin typeface="Arial" panose="020B0604020202020204" pitchFamily="34" charset="0"/>
              </a:rPr>
              <a:t/>
            </a:r>
            <a:br>
              <a:rPr lang="ru-RU" altLang="ru-RU" sz="1800" b="1" dirty="0">
                <a:latin typeface="Arial" panose="020B0604020202020204" pitchFamily="34" charset="0"/>
              </a:rPr>
            </a:br>
            <a:endParaRPr lang="ru-RU" sz="1800" b="1" dirty="0"/>
          </a:p>
        </p:txBody>
      </p:sp>
      <p:graphicFrame>
        <p:nvGraphicFramePr>
          <p:cNvPr id="10" name="Объект 9"/>
          <p:cNvGraphicFramePr>
            <a:graphicFrameLocks noGrp="1"/>
          </p:cNvGraphicFramePr>
          <p:nvPr>
            <p:ph idx="1"/>
            <p:extLst>
              <p:ext uri="{D42A27DB-BD31-4B8C-83A1-F6EECF244321}">
                <p14:modId xmlns:p14="http://schemas.microsoft.com/office/powerpoint/2010/main" val="1121508441"/>
              </p:ext>
            </p:extLst>
          </p:nvPr>
        </p:nvGraphicFramePr>
        <p:xfrm>
          <a:off x="1763688" y="2060848"/>
          <a:ext cx="3672406" cy="3384378"/>
        </p:xfrm>
        <a:graphic>
          <a:graphicData uri="http://schemas.openxmlformats.org/drawingml/2006/table">
            <a:tbl>
              <a:tblPr firstRow="1" firstCol="1" bandRow="1"/>
              <a:tblGrid>
                <a:gridCol w="408045">
                  <a:extLst>
                    <a:ext uri="{9D8B030D-6E8A-4147-A177-3AD203B41FA5}">
                      <a16:colId xmlns:a16="http://schemas.microsoft.com/office/drawing/2014/main" val="1426487858"/>
                    </a:ext>
                  </a:extLst>
                </a:gridCol>
                <a:gridCol w="408045">
                  <a:extLst>
                    <a:ext uri="{9D8B030D-6E8A-4147-A177-3AD203B41FA5}">
                      <a16:colId xmlns:a16="http://schemas.microsoft.com/office/drawing/2014/main" val="370561696"/>
                    </a:ext>
                  </a:extLst>
                </a:gridCol>
                <a:gridCol w="408045">
                  <a:extLst>
                    <a:ext uri="{9D8B030D-6E8A-4147-A177-3AD203B41FA5}">
                      <a16:colId xmlns:a16="http://schemas.microsoft.com/office/drawing/2014/main" val="3736491518"/>
                    </a:ext>
                  </a:extLst>
                </a:gridCol>
                <a:gridCol w="408045">
                  <a:extLst>
                    <a:ext uri="{9D8B030D-6E8A-4147-A177-3AD203B41FA5}">
                      <a16:colId xmlns:a16="http://schemas.microsoft.com/office/drawing/2014/main" val="371156788"/>
                    </a:ext>
                  </a:extLst>
                </a:gridCol>
                <a:gridCol w="408045">
                  <a:extLst>
                    <a:ext uri="{9D8B030D-6E8A-4147-A177-3AD203B41FA5}">
                      <a16:colId xmlns:a16="http://schemas.microsoft.com/office/drawing/2014/main" val="2581609433"/>
                    </a:ext>
                  </a:extLst>
                </a:gridCol>
                <a:gridCol w="408045">
                  <a:extLst>
                    <a:ext uri="{9D8B030D-6E8A-4147-A177-3AD203B41FA5}">
                      <a16:colId xmlns:a16="http://schemas.microsoft.com/office/drawing/2014/main" val="3218877579"/>
                    </a:ext>
                  </a:extLst>
                </a:gridCol>
                <a:gridCol w="340585">
                  <a:extLst>
                    <a:ext uri="{9D8B030D-6E8A-4147-A177-3AD203B41FA5}">
                      <a16:colId xmlns:a16="http://schemas.microsoft.com/office/drawing/2014/main" val="2660310894"/>
                    </a:ext>
                  </a:extLst>
                </a:gridCol>
                <a:gridCol w="475506">
                  <a:extLst>
                    <a:ext uri="{9D8B030D-6E8A-4147-A177-3AD203B41FA5}">
                      <a16:colId xmlns:a16="http://schemas.microsoft.com/office/drawing/2014/main" val="4099746972"/>
                    </a:ext>
                  </a:extLst>
                </a:gridCol>
                <a:gridCol w="408045">
                  <a:extLst>
                    <a:ext uri="{9D8B030D-6E8A-4147-A177-3AD203B41FA5}">
                      <a16:colId xmlns:a16="http://schemas.microsoft.com/office/drawing/2014/main" val="3435470062"/>
                    </a:ext>
                  </a:extLst>
                </a:gridCol>
              </a:tblGrid>
              <a:tr h="376042">
                <a:tc>
                  <a:txBody>
                    <a:bodyPr/>
                    <a:lstStyle/>
                    <a:p>
                      <a:pPr>
                        <a:lnSpc>
                          <a:spcPct val="115000"/>
                        </a:lnSpc>
                        <a:spcAft>
                          <a:spcPts val="0"/>
                        </a:spcAft>
                      </a:pPr>
                      <a:r>
                        <a:rPr lang="ru-RU" sz="11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1</a:t>
                      </a:r>
                      <a:endParaRPr lang="ru-RU"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456062"/>
                  </a:ext>
                </a:extLst>
              </a:tr>
              <a:tr h="376042">
                <a:tc>
                  <a:txBody>
                    <a:bodyPr/>
                    <a:lstStyle/>
                    <a:p>
                      <a:pPr marL="45720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548853"/>
                  </a:ext>
                </a:extLst>
              </a:tr>
              <a:tr h="376042">
                <a:tc>
                  <a:txBody>
                    <a:bodyPr/>
                    <a:lstStyle/>
                    <a:p>
                      <a:pPr>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3299464"/>
                  </a:ext>
                </a:extLst>
              </a:tr>
              <a:tr h="376042">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4324267"/>
                  </a:ext>
                </a:extLst>
              </a:tr>
              <a:tr h="376042">
                <a:tc>
                  <a:txBody>
                    <a:bodyPr/>
                    <a:lstStyle/>
                    <a:p>
                      <a:pPr>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2015935"/>
                  </a:ext>
                </a:extLst>
              </a:tr>
              <a:tr h="376042">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341378"/>
                  </a:ext>
                </a:extLst>
              </a:tr>
              <a:tr h="376042">
                <a:tc>
                  <a:txBody>
                    <a:bodyPr/>
                    <a:lstStyle/>
                    <a:p>
                      <a:pPr>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7915613"/>
                  </a:ext>
                </a:extLst>
              </a:tr>
              <a:tr h="376042">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5271932"/>
                  </a:ext>
                </a:extLst>
              </a:tr>
              <a:tr h="376042">
                <a:tc>
                  <a:txBody>
                    <a:bodyPr/>
                    <a:lstStyle/>
                    <a:p>
                      <a:pPr>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8662673"/>
                  </a:ext>
                </a:extLst>
              </a:tr>
            </a:tbl>
          </a:graphicData>
        </a:graphic>
      </p:graphicFrame>
      <p:pic>
        <p:nvPicPr>
          <p:cNvPr id="1026" name="Picture 2" descr="http://matol.kz/images/18/obl_2001_10_7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859993"/>
            <a:ext cx="432048" cy="43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934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600" b="1" dirty="0">
                <a:solidFill>
                  <a:srgbClr val="333333"/>
                </a:solidFill>
                <a:latin typeface="Helvetica Neue"/>
              </a:rPr>
              <a:t>На столе лежит 2003 камня. Двое игроков по очереди убирают некоторое количество камней, не меньше одного, но не больше половины из оставшихся камней на каждом шагу. Проигрывает тот, после хода которого останется 1 камень. Какой из игроков, первый или второй, при правильной игре победит в данной игре?</a:t>
            </a:r>
            <a:endParaRPr lang="ru-RU" sz="1600" b="1" dirty="0"/>
          </a:p>
        </p:txBody>
      </p:sp>
      <p:sp>
        <p:nvSpPr>
          <p:cNvPr id="3" name="Объект 2"/>
          <p:cNvSpPr>
            <a:spLocks noGrp="1"/>
          </p:cNvSpPr>
          <p:nvPr>
            <p:ph idx="1"/>
          </p:nvPr>
        </p:nvSpPr>
        <p:spPr/>
        <p:txBody>
          <a:bodyPr/>
          <a:lstStyle/>
          <a:p>
            <a:r>
              <a:rPr lang="ru-RU" dirty="0"/>
              <a:t>2                5                  11             23</a:t>
            </a:r>
          </a:p>
          <a:p>
            <a:r>
              <a:rPr lang="ru-RU" dirty="0"/>
              <a:t>47                95                 191            383</a:t>
            </a:r>
          </a:p>
          <a:p>
            <a:r>
              <a:rPr lang="ru-RU" dirty="0"/>
              <a:t>767</a:t>
            </a:r>
          </a:p>
        </p:txBody>
      </p:sp>
      <p:cxnSp>
        <p:nvCxnSpPr>
          <p:cNvPr id="5" name="Прямая со стрелкой 4">
            <a:extLst>
              <a:ext uri="{FF2B5EF4-FFF2-40B4-BE49-F238E27FC236}">
                <a16:creationId xmlns:a16="http://schemas.microsoft.com/office/drawing/2014/main" id="{0F3BDF05-409B-150E-14E2-FE460A130210}"/>
              </a:ext>
            </a:extLst>
          </p:cNvPr>
          <p:cNvCxnSpPr>
            <a:cxnSpLocks/>
          </p:cNvCxnSpPr>
          <p:nvPr/>
        </p:nvCxnSpPr>
        <p:spPr>
          <a:xfrm flipH="1">
            <a:off x="1547664" y="1844824"/>
            <a:ext cx="79208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Прямая со стрелкой 6">
            <a:extLst>
              <a:ext uri="{FF2B5EF4-FFF2-40B4-BE49-F238E27FC236}">
                <a16:creationId xmlns:a16="http://schemas.microsoft.com/office/drawing/2014/main" id="{4C94406E-519D-D3DA-40E8-421A80FF31EF}"/>
              </a:ext>
            </a:extLst>
          </p:cNvPr>
          <p:cNvCxnSpPr>
            <a:cxnSpLocks/>
          </p:cNvCxnSpPr>
          <p:nvPr/>
        </p:nvCxnSpPr>
        <p:spPr>
          <a:xfrm flipH="1">
            <a:off x="3131840" y="1848356"/>
            <a:ext cx="79208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Прямая со стрелкой 7">
            <a:extLst>
              <a:ext uri="{FF2B5EF4-FFF2-40B4-BE49-F238E27FC236}">
                <a16:creationId xmlns:a16="http://schemas.microsoft.com/office/drawing/2014/main" id="{C21E062E-5FDC-49E6-9D96-17590626B45D}"/>
              </a:ext>
            </a:extLst>
          </p:cNvPr>
          <p:cNvCxnSpPr>
            <a:cxnSpLocks/>
          </p:cNvCxnSpPr>
          <p:nvPr/>
        </p:nvCxnSpPr>
        <p:spPr>
          <a:xfrm flipH="1">
            <a:off x="5076056" y="1844824"/>
            <a:ext cx="79208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Прямая со стрелкой 8">
            <a:extLst>
              <a:ext uri="{FF2B5EF4-FFF2-40B4-BE49-F238E27FC236}">
                <a16:creationId xmlns:a16="http://schemas.microsoft.com/office/drawing/2014/main" id="{A49963BC-16BD-0AAC-7709-B4ECC29E715A}"/>
              </a:ext>
            </a:extLst>
          </p:cNvPr>
          <p:cNvCxnSpPr>
            <a:cxnSpLocks/>
          </p:cNvCxnSpPr>
          <p:nvPr/>
        </p:nvCxnSpPr>
        <p:spPr>
          <a:xfrm flipH="1">
            <a:off x="6660232" y="1844824"/>
            <a:ext cx="79208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Прямая со стрелкой 9">
            <a:extLst>
              <a:ext uri="{FF2B5EF4-FFF2-40B4-BE49-F238E27FC236}">
                <a16:creationId xmlns:a16="http://schemas.microsoft.com/office/drawing/2014/main" id="{C5AA16D6-688F-1EDE-47A8-1DAA160E3E8D}"/>
              </a:ext>
            </a:extLst>
          </p:cNvPr>
          <p:cNvCxnSpPr>
            <a:cxnSpLocks/>
          </p:cNvCxnSpPr>
          <p:nvPr/>
        </p:nvCxnSpPr>
        <p:spPr>
          <a:xfrm flipH="1">
            <a:off x="1763688" y="2564904"/>
            <a:ext cx="79208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Прямая со стрелкой 10">
            <a:extLst>
              <a:ext uri="{FF2B5EF4-FFF2-40B4-BE49-F238E27FC236}">
                <a16:creationId xmlns:a16="http://schemas.microsoft.com/office/drawing/2014/main" id="{62453F1C-259E-E431-4C2F-91E14FE5D29E}"/>
              </a:ext>
            </a:extLst>
          </p:cNvPr>
          <p:cNvCxnSpPr>
            <a:cxnSpLocks/>
          </p:cNvCxnSpPr>
          <p:nvPr/>
        </p:nvCxnSpPr>
        <p:spPr>
          <a:xfrm flipH="1">
            <a:off x="3510379" y="2564904"/>
            <a:ext cx="79208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Прямая со стрелкой 11">
            <a:extLst>
              <a:ext uri="{FF2B5EF4-FFF2-40B4-BE49-F238E27FC236}">
                <a16:creationId xmlns:a16="http://schemas.microsoft.com/office/drawing/2014/main" id="{A2442076-B949-022E-57E7-EB35B282B392}"/>
              </a:ext>
            </a:extLst>
          </p:cNvPr>
          <p:cNvCxnSpPr>
            <a:cxnSpLocks/>
          </p:cNvCxnSpPr>
          <p:nvPr/>
        </p:nvCxnSpPr>
        <p:spPr>
          <a:xfrm flipH="1">
            <a:off x="5580112" y="2564904"/>
            <a:ext cx="79208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Прямая со стрелкой 14">
            <a:extLst>
              <a:ext uri="{FF2B5EF4-FFF2-40B4-BE49-F238E27FC236}">
                <a16:creationId xmlns:a16="http://schemas.microsoft.com/office/drawing/2014/main" id="{DCB9D48C-0435-F60B-3BF0-118495C93ED6}"/>
              </a:ext>
            </a:extLst>
          </p:cNvPr>
          <p:cNvCxnSpPr>
            <a:cxnSpLocks/>
          </p:cNvCxnSpPr>
          <p:nvPr/>
        </p:nvCxnSpPr>
        <p:spPr>
          <a:xfrm flipH="1">
            <a:off x="7308304" y="2564904"/>
            <a:ext cx="79208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1931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6A2BF0-0A74-D3D8-2659-57D1D8BEBF36}"/>
              </a:ext>
            </a:extLst>
          </p:cNvPr>
          <p:cNvSpPr>
            <a:spLocks noGrp="1"/>
          </p:cNvSpPr>
          <p:nvPr>
            <p:ph type="title"/>
          </p:nvPr>
        </p:nvSpPr>
        <p:spPr/>
        <p:txBody>
          <a:bodyPr>
            <a:normAutofit fontScale="90000"/>
          </a:bodyPr>
          <a:lstStyle/>
          <a:p>
            <a:r>
              <a:rPr lang="ru-RU" b="0" i="0" dirty="0">
                <a:solidFill>
                  <a:srgbClr val="333333"/>
                </a:solidFill>
                <a:effectLst/>
                <a:latin typeface="Helvetica Neue"/>
              </a:rPr>
              <a:t> </a:t>
            </a:r>
            <a:r>
              <a:rPr lang="ru-RU" sz="2000" b="1" i="0" dirty="0">
                <a:solidFill>
                  <a:srgbClr val="333333"/>
                </a:solidFill>
                <a:effectLst/>
                <a:latin typeface="Helvetica Neue"/>
              </a:rPr>
              <a:t>Эльфы и тролли сидят за круглым столом, всего 60 существ. Тролли всегда лгут, эльфы говорят правду, кроме случаев, когда они «ошибаются». Каждый из сидящих утверждает, что сидит между эльфом и троллем, причем ровно два эльфа «ошиблись». Сколько троллей сидит за столом?</a:t>
            </a:r>
            <a:endParaRPr lang="ru-KZ" sz="2000" b="1" dirty="0"/>
          </a:p>
        </p:txBody>
      </p:sp>
      <p:sp>
        <p:nvSpPr>
          <p:cNvPr id="3" name="Объект 2">
            <a:extLst>
              <a:ext uri="{FF2B5EF4-FFF2-40B4-BE49-F238E27FC236}">
                <a16:creationId xmlns:a16="http://schemas.microsoft.com/office/drawing/2014/main" id="{D44CD1D2-83E1-177B-6B32-CC4FB027177C}"/>
              </a:ext>
            </a:extLst>
          </p:cNvPr>
          <p:cNvSpPr>
            <a:spLocks noGrp="1"/>
          </p:cNvSpPr>
          <p:nvPr>
            <p:ph idx="1"/>
          </p:nvPr>
        </p:nvSpPr>
        <p:spPr/>
        <p:txBody>
          <a:bodyPr/>
          <a:lstStyle/>
          <a:p>
            <a:endParaRPr lang="ru-RU" dirty="0"/>
          </a:p>
          <a:p>
            <a:r>
              <a:rPr lang="ru-RU" dirty="0"/>
              <a:t>ТТТТТТ</a:t>
            </a:r>
          </a:p>
          <a:p>
            <a:r>
              <a:rPr lang="ru-RU" dirty="0"/>
              <a:t>ТЭ</a:t>
            </a:r>
            <a:r>
              <a:rPr lang="ru-RU" dirty="0">
                <a:solidFill>
                  <a:srgbClr val="FF0000"/>
                </a:solidFill>
              </a:rPr>
              <a:t>ЭЭ</a:t>
            </a:r>
            <a:r>
              <a:rPr lang="ru-RU" dirty="0"/>
              <a:t>ЭТ</a:t>
            </a:r>
          </a:p>
          <a:p>
            <a:r>
              <a:rPr lang="ru-RU" dirty="0"/>
              <a:t>ТЭ</a:t>
            </a:r>
            <a:r>
              <a:rPr lang="ru-RU" dirty="0">
                <a:solidFill>
                  <a:srgbClr val="FF0000"/>
                </a:solidFill>
              </a:rPr>
              <a:t>Э</a:t>
            </a:r>
            <a:r>
              <a:rPr lang="ru-RU" dirty="0"/>
              <a:t>ЭТЭ</a:t>
            </a:r>
            <a:r>
              <a:rPr lang="ru-RU" dirty="0">
                <a:solidFill>
                  <a:srgbClr val="FF0000"/>
                </a:solidFill>
              </a:rPr>
              <a:t>Э</a:t>
            </a:r>
            <a:r>
              <a:rPr lang="ru-RU" dirty="0"/>
              <a:t>ЭТ</a:t>
            </a:r>
          </a:p>
          <a:p>
            <a:r>
              <a:rPr lang="ru-RU" dirty="0"/>
              <a:t>ТЭ</a:t>
            </a:r>
            <a:r>
              <a:rPr lang="ru-RU" dirty="0">
                <a:solidFill>
                  <a:srgbClr val="FF0000"/>
                </a:solidFill>
              </a:rPr>
              <a:t>Э</a:t>
            </a:r>
            <a:r>
              <a:rPr lang="ru-RU" dirty="0"/>
              <a:t>ЭТ</a:t>
            </a:r>
            <a:r>
              <a:rPr lang="ru-RU" dirty="0">
                <a:solidFill>
                  <a:srgbClr val="FF0000"/>
                </a:solidFill>
              </a:rPr>
              <a:t>Э</a:t>
            </a:r>
            <a:r>
              <a:rPr lang="ru-RU" dirty="0"/>
              <a:t>Т</a:t>
            </a:r>
          </a:p>
          <a:p>
            <a:r>
              <a:rPr lang="ru-RU" dirty="0"/>
              <a:t>Т</a:t>
            </a:r>
            <a:r>
              <a:rPr lang="ru-RU" dirty="0">
                <a:solidFill>
                  <a:srgbClr val="FF0000"/>
                </a:solidFill>
              </a:rPr>
              <a:t>Э</a:t>
            </a:r>
            <a:r>
              <a:rPr lang="ru-RU" dirty="0"/>
              <a:t>Т</a:t>
            </a:r>
            <a:r>
              <a:rPr lang="ru-RU" dirty="0">
                <a:solidFill>
                  <a:srgbClr val="FF0000"/>
                </a:solidFill>
              </a:rPr>
              <a:t>Э</a:t>
            </a:r>
            <a:r>
              <a:rPr lang="ru-RU" dirty="0"/>
              <a:t>Т</a:t>
            </a:r>
            <a:endParaRPr lang="ru-KZ" dirty="0"/>
          </a:p>
        </p:txBody>
      </p:sp>
    </p:spTree>
    <p:extLst>
      <p:ext uri="{BB962C8B-B14F-4D97-AF65-F5344CB8AC3E}">
        <p14:creationId xmlns:p14="http://schemas.microsoft.com/office/powerpoint/2010/main" val="36018520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a:extLst>
                  <a:ext uri="{FF2B5EF4-FFF2-40B4-BE49-F238E27FC236}">
                    <a16:creationId xmlns:a16="http://schemas.microsoft.com/office/drawing/2014/main" id="{5BB4C437-7096-C1DD-F794-9384E68DD1D4}"/>
                  </a:ext>
                </a:extLst>
              </p:cNvPr>
              <p:cNvSpPr>
                <a:spLocks noGrp="1"/>
              </p:cNvSpPr>
              <p:nvPr>
                <p:ph type="title"/>
              </p:nvPr>
            </p:nvSpPr>
            <p:spPr/>
            <p:txBody>
              <a:bodyPr>
                <a:normAutofit/>
              </a:bodyPr>
              <a:lstStyle/>
              <a:p>
                <a:r>
                  <a:rPr lang="ru-RU" sz="1800" dirty="0"/>
                  <a:t>Найдите целую часть числа: </a:t>
                </a:r>
                <a14:m>
                  <m:oMath xmlns:m="http://schemas.openxmlformats.org/officeDocument/2006/math">
                    <m:f>
                      <m:fPr>
                        <m:ctrlPr>
                          <a:rPr lang="ru-RU" sz="1800" i="1" smtClean="0">
                            <a:latin typeface="Cambria Math" panose="02040503050406030204" pitchFamily="18" charset="0"/>
                          </a:rPr>
                        </m:ctrlPr>
                      </m:fPr>
                      <m:num>
                        <m:r>
                          <a:rPr lang="ru-RU" sz="1800" b="0" i="1" smtClean="0">
                            <a:latin typeface="Cambria Math" panose="02040503050406030204" pitchFamily="18" charset="0"/>
                          </a:rPr>
                          <m:t>1</m:t>
                        </m:r>
                      </m:num>
                      <m:den>
                        <m:rad>
                          <m:radPr>
                            <m:degHide m:val="on"/>
                            <m:ctrlPr>
                              <a:rPr lang="ru-RU" sz="1800" i="1" smtClean="0">
                                <a:latin typeface="Cambria Math" panose="02040503050406030204" pitchFamily="18" charset="0"/>
                              </a:rPr>
                            </m:ctrlPr>
                          </m:radPr>
                          <m:deg/>
                          <m:e>
                            <m:r>
                              <a:rPr lang="ru-RU" sz="1800" b="0" i="1" smtClean="0">
                                <a:latin typeface="Cambria Math" panose="02040503050406030204" pitchFamily="18" charset="0"/>
                              </a:rPr>
                              <m:t>1</m:t>
                            </m:r>
                          </m:e>
                        </m:rad>
                        <m:r>
                          <a:rPr lang="ru-RU" sz="1800" b="0" i="1" smtClean="0">
                            <a:latin typeface="Cambria Math" panose="02040503050406030204" pitchFamily="18" charset="0"/>
                          </a:rPr>
                          <m:t>+</m:t>
                        </m:r>
                        <m:rad>
                          <m:radPr>
                            <m:degHide m:val="on"/>
                            <m:ctrlPr>
                              <a:rPr lang="ru-RU" sz="1800" b="0" i="1" smtClean="0">
                                <a:latin typeface="Cambria Math" panose="02040503050406030204" pitchFamily="18" charset="0"/>
                              </a:rPr>
                            </m:ctrlPr>
                          </m:radPr>
                          <m:deg/>
                          <m:e>
                            <m:r>
                              <a:rPr lang="ru-RU" sz="1800" b="0" i="1" smtClean="0">
                                <a:latin typeface="Cambria Math" panose="02040503050406030204" pitchFamily="18" charset="0"/>
                              </a:rPr>
                              <m:t>2</m:t>
                            </m:r>
                          </m:e>
                        </m:rad>
                      </m:den>
                    </m:f>
                    <m:r>
                      <a:rPr lang="ru-RU" sz="1800" b="0" i="1" smtClean="0">
                        <a:latin typeface="Cambria Math" panose="02040503050406030204" pitchFamily="18" charset="0"/>
                      </a:rPr>
                      <m:t>+</m:t>
                    </m:r>
                    <m:f>
                      <m:fPr>
                        <m:ctrlPr>
                          <a:rPr lang="ru-RU" sz="1800" b="0" i="1" smtClean="0">
                            <a:latin typeface="Cambria Math" panose="02040503050406030204" pitchFamily="18" charset="0"/>
                          </a:rPr>
                        </m:ctrlPr>
                      </m:fPr>
                      <m:num>
                        <m:r>
                          <a:rPr lang="ru-RU" sz="1800" b="0" i="1" smtClean="0">
                            <a:latin typeface="Cambria Math" panose="02040503050406030204" pitchFamily="18" charset="0"/>
                          </a:rPr>
                          <m:t>1</m:t>
                        </m:r>
                      </m:num>
                      <m:den>
                        <m:rad>
                          <m:radPr>
                            <m:degHide m:val="on"/>
                            <m:ctrlPr>
                              <a:rPr lang="ru-RU" sz="1800" b="0" i="1" smtClean="0">
                                <a:latin typeface="Cambria Math" panose="02040503050406030204" pitchFamily="18" charset="0"/>
                              </a:rPr>
                            </m:ctrlPr>
                          </m:radPr>
                          <m:deg/>
                          <m:e>
                            <m:r>
                              <a:rPr lang="ru-RU" sz="1800" b="0" i="1" smtClean="0">
                                <a:latin typeface="Cambria Math" panose="02040503050406030204" pitchFamily="18" charset="0"/>
                              </a:rPr>
                              <m:t>3</m:t>
                            </m:r>
                          </m:e>
                        </m:rad>
                        <m:r>
                          <a:rPr lang="ru-RU" sz="1800" b="0" i="1" smtClean="0">
                            <a:latin typeface="Cambria Math" panose="02040503050406030204" pitchFamily="18" charset="0"/>
                          </a:rPr>
                          <m:t>+</m:t>
                        </m:r>
                        <m:rad>
                          <m:radPr>
                            <m:degHide m:val="on"/>
                            <m:ctrlPr>
                              <a:rPr lang="ru-RU" sz="1800" b="0" i="1" smtClean="0">
                                <a:latin typeface="Cambria Math" panose="02040503050406030204" pitchFamily="18" charset="0"/>
                              </a:rPr>
                            </m:ctrlPr>
                          </m:radPr>
                          <m:deg/>
                          <m:e>
                            <m:r>
                              <a:rPr lang="ru-RU" sz="1800" b="0" i="1" smtClean="0">
                                <a:latin typeface="Cambria Math" panose="02040503050406030204" pitchFamily="18" charset="0"/>
                              </a:rPr>
                              <m:t>4</m:t>
                            </m:r>
                          </m:e>
                        </m:rad>
                      </m:den>
                    </m:f>
                    <m:r>
                      <a:rPr lang="ru-RU" sz="1800" b="0" i="1" smtClean="0">
                        <a:latin typeface="Cambria Math" panose="02040503050406030204" pitchFamily="18" charset="0"/>
                      </a:rPr>
                      <m:t>+</m:t>
                    </m:r>
                    <m:f>
                      <m:fPr>
                        <m:ctrlPr>
                          <a:rPr lang="ru-RU" sz="1800" b="0" i="1" smtClean="0">
                            <a:latin typeface="Cambria Math" panose="02040503050406030204" pitchFamily="18" charset="0"/>
                          </a:rPr>
                        </m:ctrlPr>
                      </m:fPr>
                      <m:num>
                        <m:r>
                          <a:rPr lang="ru-RU" sz="1800" b="0" i="1" smtClean="0">
                            <a:latin typeface="Cambria Math" panose="02040503050406030204" pitchFamily="18" charset="0"/>
                          </a:rPr>
                          <m:t>1</m:t>
                        </m:r>
                      </m:num>
                      <m:den>
                        <m:rad>
                          <m:radPr>
                            <m:degHide m:val="on"/>
                            <m:ctrlPr>
                              <a:rPr lang="ru-RU" sz="1800" b="0" i="1" smtClean="0">
                                <a:latin typeface="Cambria Math" panose="02040503050406030204" pitchFamily="18" charset="0"/>
                              </a:rPr>
                            </m:ctrlPr>
                          </m:radPr>
                          <m:deg/>
                          <m:e>
                            <m:r>
                              <a:rPr lang="ru-RU" sz="1800" b="0" i="1" smtClean="0">
                                <a:latin typeface="Cambria Math" panose="02040503050406030204" pitchFamily="18" charset="0"/>
                              </a:rPr>
                              <m:t>5</m:t>
                            </m:r>
                          </m:e>
                        </m:rad>
                        <m:r>
                          <a:rPr lang="ru-RU" sz="1800" b="0" i="1" smtClean="0">
                            <a:latin typeface="Cambria Math" panose="02040503050406030204" pitchFamily="18" charset="0"/>
                          </a:rPr>
                          <m:t>+</m:t>
                        </m:r>
                        <m:rad>
                          <m:radPr>
                            <m:degHide m:val="on"/>
                            <m:ctrlPr>
                              <a:rPr lang="ru-RU" sz="1800" b="0" i="1" smtClean="0">
                                <a:latin typeface="Cambria Math" panose="02040503050406030204" pitchFamily="18" charset="0"/>
                              </a:rPr>
                            </m:ctrlPr>
                          </m:radPr>
                          <m:deg/>
                          <m:e>
                            <m:r>
                              <a:rPr lang="ru-RU" sz="1800" b="0" i="1" smtClean="0">
                                <a:latin typeface="Cambria Math" panose="02040503050406030204" pitchFamily="18" charset="0"/>
                              </a:rPr>
                              <m:t>6</m:t>
                            </m:r>
                          </m:e>
                        </m:rad>
                      </m:den>
                    </m:f>
                    <m:r>
                      <a:rPr lang="ru-RU" sz="1800" b="0" i="1" smtClean="0">
                        <a:latin typeface="Cambria Math" panose="02040503050406030204" pitchFamily="18" charset="0"/>
                      </a:rPr>
                      <m:t>+…..+</m:t>
                    </m:r>
                    <m:f>
                      <m:fPr>
                        <m:ctrlPr>
                          <a:rPr lang="ru-RU" sz="1800" b="0" i="1" smtClean="0">
                            <a:latin typeface="Cambria Math" panose="02040503050406030204" pitchFamily="18" charset="0"/>
                          </a:rPr>
                        </m:ctrlPr>
                      </m:fPr>
                      <m:num>
                        <m:r>
                          <a:rPr lang="ru-RU" sz="1800" b="0" i="1" smtClean="0">
                            <a:latin typeface="Cambria Math" panose="02040503050406030204" pitchFamily="18" charset="0"/>
                          </a:rPr>
                          <m:t>1</m:t>
                        </m:r>
                      </m:num>
                      <m:den>
                        <m:rad>
                          <m:radPr>
                            <m:degHide m:val="on"/>
                            <m:ctrlPr>
                              <a:rPr lang="ru-RU" sz="1800" b="0" i="1" smtClean="0">
                                <a:latin typeface="Cambria Math" panose="02040503050406030204" pitchFamily="18" charset="0"/>
                              </a:rPr>
                            </m:ctrlPr>
                          </m:radPr>
                          <m:deg/>
                          <m:e>
                            <m:r>
                              <a:rPr lang="ru-RU" sz="1800" b="0" i="1" smtClean="0">
                                <a:latin typeface="Cambria Math" panose="02040503050406030204" pitchFamily="18" charset="0"/>
                              </a:rPr>
                              <m:t>2003</m:t>
                            </m:r>
                          </m:e>
                        </m:rad>
                        <m:r>
                          <a:rPr lang="ru-RU" sz="1800" b="0" i="1" smtClean="0">
                            <a:latin typeface="Cambria Math" panose="02040503050406030204" pitchFamily="18" charset="0"/>
                          </a:rPr>
                          <m:t>+</m:t>
                        </m:r>
                        <m:rad>
                          <m:radPr>
                            <m:degHide m:val="on"/>
                            <m:ctrlPr>
                              <a:rPr lang="ru-RU" sz="1800" b="0" i="1" smtClean="0">
                                <a:latin typeface="Cambria Math" panose="02040503050406030204" pitchFamily="18" charset="0"/>
                              </a:rPr>
                            </m:ctrlPr>
                          </m:radPr>
                          <m:deg/>
                          <m:e>
                            <m:r>
                              <a:rPr lang="ru-RU" sz="1800" b="0" i="1" smtClean="0">
                                <a:latin typeface="Cambria Math" panose="02040503050406030204" pitchFamily="18" charset="0"/>
                              </a:rPr>
                              <m:t>2004</m:t>
                            </m:r>
                          </m:e>
                        </m:rad>
                      </m:den>
                    </m:f>
                  </m:oMath>
                </a14:m>
                <a:endParaRPr lang="ru-KZ" sz="1800" dirty="0"/>
              </a:p>
            </p:txBody>
          </p:sp>
        </mc:Choice>
        <mc:Fallback xmlns="">
          <p:sp>
            <p:nvSpPr>
              <p:cNvPr id="2" name="Заголовок 1">
                <a:extLst>
                  <a:ext uri="{FF2B5EF4-FFF2-40B4-BE49-F238E27FC236}">
                    <a16:creationId xmlns:a16="http://schemas.microsoft.com/office/drawing/2014/main" id="{5BB4C437-7096-C1DD-F794-9384E68DD1D4}"/>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4A5C61A4-4E10-FE3A-35D1-C63DA3E5FB8D}"/>
                  </a:ext>
                </a:extLst>
              </p:cNvPr>
              <p:cNvSpPr>
                <a:spLocks noGrp="1"/>
              </p:cNvSpPr>
              <p:nvPr>
                <p:ph idx="1"/>
              </p:nvPr>
            </p:nvSpPr>
            <p:spPr/>
            <p:txBody>
              <a:bodyPr/>
              <a:lstStyle/>
              <a:p>
                <a:r>
                  <a:rPr lang="ru-RU" sz="2400" dirty="0"/>
                  <a:t>А= </a:t>
                </a:r>
                <a14:m>
                  <m:oMath xmlns:m="http://schemas.openxmlformats.org/officeDocument/2006/math">
                    <m:f>
                      <m:fPr>
                        <m:ctrlPr>
                          <a:rPr lang="ru-RU" sz="2400" i="1" smtClean="0">
                            <a:latin typeface="Cambria Math" panose="02040503050406030204" pitchFamily="18" charset="0"/>
                          </a:rPr>
                        </m:ctrlPr>
                      </m:fPr>
                      <m:num>
                        <m:r>
                          <a:rPr lang="ru-RU" sz="2400" b="0" i="1" smtClean="0">
                            <a:latin typeface="Cambria Math" panose="02040503050406030204" pitchFamily="18" charset="0"/>
                          </a:rPr>
                          <m:t>1</m:t>
                        </m:r>
                      </m:num>
                      <m:den>
                        <m:rad>
                          <m:radPr>
                            <m:degHide m:val="on"/>
                            <m:ctrlPr>
                              <a:rPr lang="ru-RU" sz="2400" i="1" smtClean="0">
                                <a:latin typeface="Cambria Math" panose="02040503050406030204" pitchFamily="18" charset="0"/>
                              </a:rPr>
                            </m:ctrlPr>
                          </m:radPr>
                          <m:deg/>
                          <m:e>
                            <m:r>
                              <a:rPr lang="ru-RU" sz="2400" b="0" i="1" smtClean="0">
                                <a:latin typeface="Cambria Math" panose="02040503050406030204" pitchFamily="18" charset="0"/>
                              </a:rPr>
                              <m:t>1</m:t>
                            </m:r>
                          </m:e>
                        </m:rad>
                        <m:r>
                          <a:rPr lang="ru-RU" sz="2400" b="0" i="1" smtClean="0">
                            <a:latin typeface="Cambria Math" panose="02040503050406030204" pitchFamily="18" charset="0"/>
                          </a:rPr>
                          <m:t>+</m:t>
                        </m:r>
                        <m:rad>
                          <m:radPr>
                            <m:degHide m:val="on"/>
                            <m:ctrlPr>
                              <a:rPr lang="ru-RU" sz="2400" b="0" i="1" smtClean="0">
                                <a:latin typeface="Cambria Math" panose="02040503050406030204" pitchFamily="18" charset="0"/>
                              </a:rPr>
                            </m:ctrlPr>
                          </m:radPr>
                          <m:deg/>
                          <m:e>
                            <m:r>
                              <a:rPr lang="ru-RU" sz="2400" b="0" i="1" smtClean="0">
                                <a:latin typeface="Cambria Math" panose="02040503050406030204" pitchFamily="18" charset="0"/>
                              </a:rPr>
                              <m:t>2</m:t>
                            </m:r>
                          </m:e>
                        </m:rad>
                      </m:den>
                    </m:f>
                    <m:r>
                      <a:rPr lang="ru-RU" sz="2400" b="0" i="1" smtClean="0">
                        <a:latin typeface="Cambria Math" panose="02040503050406030204" pitchFamily="18" charset="0"/>
                      </a:rPr>
                      <m:t>+</m:t>
                    </m:r>
                    <m:f>
                      <m:fPr>
                        <m:ctrlPr>
                          <a:rPr lang="ru-RU" sz="2400" b="0" i="1" smtClean="0">
                            <a:latin typeface="Cambria Math" panose="02040503050406030204" pitchFamily="18" charset="0"/>
                          </a:rPr>
                        </m:ctrlPr>
                      </m:fPr>
                      <m:num>
                        <m:r>
                          <a:rPr lang="ru-RU" sz="2400" b="0" i="1" smtClean="0">
                            <a:latin typeface="Cambria Math" panose="02040503050406030204" pitchFamily="18" charset="0"/>
                          </a:rPr>
                          <m:t>1</m:t>
                        </m:r>
                      </m:num>
                      <m:den>
                        <m:rad>
                          <m:radPr>
                            <m:degHide m:val="on"/>
                            <m:ctrlPr>
                              <a:rPr lang="ru-RU" sz="2400" b="0" i="1" smtClean="0">
                                <a:latin typeface="Cambria Math" panose="02040503050406030204" pitchFamily="18" charset="0"/>
                              </a:rPr>
                            </m:ctrlPr>
                          </m:radPr>
                          <m:deg/>
                          <m:e>
                            <m:r>
                              <a:rPr lang="ru-RU" sz="2400" b="0" i="1" smtClean="0">
                                <a:latin typeface="Cambria Math" panose="02040503050406030204" pitchFamily="18" charset="0"/>
                              </a:rPr>
                              <m:t>3</m:t>
                            </m:r>
                          </m:e>
                        </m:rad>
                        <m:r>
                          <a:rPr lang="ru-RU" sz="2400" b="0" i="1" smtClean="0">
                            <a:latin typeface="Cambria Math" panose="02040503050406030204" pitchFamily="18" charset="0"/>
                          </a:rPr>
                          <m:t>+</m:t>
                        </m:r>
                        <m:rad>
                          <m:radPr>
                            <m:degHide m:val="on"/>
                            <m:ctrlPr>
                              <a:rPr lang="ru-RU" sz="2400" b="0" i="1" smtClean="0">
                                <a:latin typeface="Cambria Math" panose="02040503050406030204" pitchFamily="18" charset="0"/>
                              </a:rPr>
                            </m:ctrlPr>
                          </m:radPr>
                          <m:deg/>
                          <m:e>
                            <m:r>
                              <a:rPr lang="ru-RU" sz="2400" b="0" i="1" smtClean="0">
                                <a:latin typeface="Cambria Math" panose="02040503050406030204" pitchFamily="18" charset="0"/>
                              </a:rPr>
                              <m:t>4</m:t>
                            </m:r>
                          </m:e>
                        </m:rad>
                      </m:den>
                    </m:f>
                    <m:r>
                      <a:rPr lang="ru-RU" sz="2400" b="0" i="1" smtClean="0">
                        <a:latin typeface="Cambria Math" panose="02040503050406030204" pitchFamily="18" charset="0"/>
                      </a:rPr>
                      <m:t>+</m:t>
                    </m:r>
                    <m:f>
                      <m:fPr>
                        <m:ctrlPr>
                          <a:rPr lang="ru-RU" sz="2400" b="0" i="1" smtClean="0">
                            <a:latin typeface="Cambria Math" panose="02040503050406030204" pitchFamily="18" charset="0"/>
                          </a:rPr>
                        </m:ctrlPr>
                      </m:fPr>
                      <m:num>
                        <m:r>
                          <a:rPr lang="ru-RU" sz="2400" b="0" i="1" smtClean="0">
                            <a:latin typeface="Cambria Math" panose="02040503050406030204" pitchFamily="18" charset="0"/>
                          </a:rPr>
                          <m:t>1</m:t>
                        </m:r>
                      </m:num>
                      <m:den>
                        <m:rad>
                          <m:radPr>
                            <m:degHide m:val="on"/>
                            <m:ctrlPr>
                              <a:rPr lang="ru-RU" sz="2400" b="0" i="1" smtClean="0">
                                <a:latin typeface="Cambria Math" panose="02040503050406030204" pitchFamily="18" charset="0"/>
                              </a:rPr>
                            </m:ctrlPr>
                          </m:radPr>
                          <m:deg/>
                          <m:e>
                            <m:r>
                              <a:rPr lang="ru-RU" sz="2400" b="0" i="1" smtClean="0">
                                <a:latin typeface="Cambria Math" panose="02040503050406030204" pitchFamily="18" charset="0"/>
                              </a:rPr>
                              <m:t>5</m:t>
                            </m:r>
                          </m:e>
                        </m:rad>
                        <m:r>
                          <a:rPr lang="ru-RU" sz="2400" b="0" i="1" smtClean="0">
                            <a:latin typeface="Cambria Math" panose="02040503050406030204" pitchFamily="18" charset="0"/>
                          </a:rPr>
                          <m:t>+</m:t>
                        </m:r>
                        <m:rad>
                          <m:radPr>
                            <m:degHide m:val="on"/>
                            <m:ctrlPr>
                              <a:rPr lang="ru-RU" sz="2400" b="0" i="1" smtClean="0">
                                <a:latin typeface="Cambria Math" panose="02040503050406030204" pitchFamily="18" charset="0"/>
                              </a:rPr>
                            </m:ctrlPr>
                          </m:radPr>
                          <m:deg/>
                          <m:e>
                            <m:r>
                              <a:rPr lang="ru-RU" sz="2400" b="0" i="1" smtClean="0">
                                <a:latin typeface="Cambria Math" panose="02040503050406030204" pitchFamily="18" charset="0"/>
                              </a:rPr>
                              <m:t>6</m:t>
                            </m:r>
                          </m:e>
                        </m:rad>
                      </m:den>
                    </m:f>
                    <m:r>
                      <a:rPr lang="ru-RU" sz="2400" b="0" i="1" smtClean="0">
                        <a:latin typeface="Cambria Math" panose="02040503050406030204" pitchFamily="18" charset="0"/>
                      </a:rPr>
                      <m:t>+…..+</m:t>
                    </m:r>
                    <m:f>
                      <m:fPr>
                        <m:ctrlPr>
                          <a:rPr lang="ru-RU" sz="2400" b="0" i="1" smtClean="0">
                            <a:latin typeface="Cambria Math" panose="02040503050406030204" pitchFamily="18" charset="0"/>
                          </a:rPr>
                        </m:ctrlPr>
                      </m:fPr>
                      <m:num>
                        <m:r>
                          <a:rPr lang="ru-RU" sz="2400" b="0" i="1" smtClean="0">
                            <a:latin typeface="Cambria Math" panose="02040503050406030204" pitchFamily="18" charset="0"/>
                          </a:rPr>
                          <m:t>1</m:t>
                        </m:r>
                      </m:num>
                      <m:den>
                        <m:rad>
                          <m:radPr>
                            <m:degHide m:val="on"/>
                            <m:ctrlPr>
                              <a:rPr lang="ru-RU" sz="2400" b="0" i="1" smtClean="0">
                                <a:latin typeface="Cambria Math" panose="02040503050406030204" pitchFamily="18" charset="0"/>
                              </a:rPr>
                            </m:ctrlPr>
                          </m:radPr>
                          <m:deg/>
                          <m:e>
                            <m:r>
                              <a:rPr lang="ru-RU" sz="2400" b="0" i="1" smtClean="0">
                                <a:latin typeface="Cambria Math" panose="02040503050406030204" pitchFamily="18" charset="0"/>
                              </a:rPr>
                              <m:t>2003</m:t>
                            </m:r>
                          </m:e>
                        </m:rad>
                        <m:r>
                          <a:rPr lang="ru-RU" sz="2400" b="0" i="1" smtClean="0">
                            <a:latin typeface="Cambria Math" panose="02040503050406030204" pitchFamily="18" charset="0"/>
                          </a:rPr>
                          <m:t>+</m:t>
                        </m:r>
                        <m:rad>
                          <m:radPr>
                            <m:degHide m:val="on"/>
                            <m:ctrlPr>
                              <a:rPr lang="ru-RU" sz="2400" b="0" i="1" smtClean="0">
                                <a:latin typeface="Cambria Math" panose="02040503050406030204" pitchFamily="18" charset="0"/>
                              </a:rPr>
                            </m:ctrlPr>
                          </m:radPr>
                          <m:deg/>
                          <m:e>
                            <m:r>
                              <a:rPr lang="ru-RU" sz="2400" b="0" i="1" smtClean="0">
                                <a:latin typeface="Cambria Math" panose="02040503050406030204" pitchFamily="18" charset="0"/>
                              </a:rPr>
                              <m:t>2004</m:t>
                            </m:r>
                          </m:e>
                        </m:rad>
                      </m:den>
                    </m:f>
                  </m:oMath>
                </a14:m>
                <a:endParaRPr lang="ru-RU" sz="2400" dirty="0"/>
              </a:p>
              <a:p>
                <a:r>
                  <a:rPr lang="ru-RU" sz="2400" dirty="0"/>
                  <a:t>В= </a:t>
                </a:r>
                <a14:m>
                  <m:oMath xmlns:m="http://schemas.openxmlformats.org/officeDocument/2006/math">
                    <m:f>
                      <m:fPr>
                        <m:ctrlPr>
                          <a:rPr lang="ru-RU" sz="2400" i="1" smtClean="0">
                            <a:latin typeface="Cambria Math" panose="02040503050406030204" pitchFamily="18" charset="0"/>
                          </a:rPr>
                        </m:ctrlPr>
                      </m:fPr>
                      <m:num>
                        <m:r>
                          <a:rPr lang="ru-RU" sz="2400" b="0" i="1" smtClean="0">
                            <a:latin typeface="Cambria Math" panose="02040503050406030204" pitchFamily="18" charset="0"/>
                          </a:rPr>
                          <m:t>1</m:t>
                        </m:r>
                      </m:num>
                      <m:den>
                        <m:rad>
                          <m:radPr>
                            <m:degHide m:val="on"/>
                            <m:ctrlPr>
                              <a:rPr lang="ru-RU" sz="2400" i="1" smtClean="0">
                                <a:latin typeface="Cambria Math" panose="02040503050406030204" pitchFamily="18" charset="0"/>
                              </a:rPr>
                            </m:ctrlPr>
                          </m:radPr>
                          <m:deg/>
                          <m:e>
                            <m:r>
                              <a:rPr lang="ru-RU" sz="2400" b="0" i="1" smtClean="0">
                                <a:latin typeface="Cambria Math" panose="02040503050406030204" pitchFamily="18" charset="0"/>
                              </a:rPr>
                              <m:t>2</m:t>
                            </m:r>
                          </m:e>
                        </m:rad>
                        <m:r>
                          <a:rPr lang="ru-RU" sz="2400" b="0" i="1" smtClean="0">
                            <a:latin typeface="Cambria Math" panose="02040503050406030204" pitchFamily="18" charset="0"/>
                          </a:rPr>
                          <m:t>+</m:t>
                        </m:r>
                        <m:rad>
                          <m:radPr>
                            <m:degHide m:val="on"/>
                            <m:ctrlPr>
                              <a:rPr lang="ru-RU" sz="2400" b="0" i="1" smtClean="0">
                                <a:latin typeface="Cambria Math" panose="02040503050406030204" pitchFamily="18" charset="0"/>
                              </a:rPr>
                            </m:ctrlPr>
                          </m:radPr>
                          <m:deg/>
                          <m:e>
                            <m:r>
                              <a:rPr lang="ru-RU" sz="2400" b="0" i="1" smtClean="0">
                                <a:latin typeface="Cambria Math" panose="02040503050406030204" pitchFamily="18" charset="0"/>
                              </a:rPr>
                              <m:t>3</m:t>
                            </m:r>
                          </m:e>
                        </m:rad>
                      </m:den>
                    </m:f>
                    <m:r>
                      <a:rPr lang="ru-RU" sz="2400" b="0" i="1" smtClean="0">
                        <a:latin typeface="Cambria Math" panose="02040503050406030204" pitchFamily="18" charset="0"/>
                      </a:rPr>
                      <m:t>+</m:t>
                    </m:r>
                    <m:f>
                      <m:fPr>
                        <m:ctrlPr>
                          <a:rPr lang="ru-RU" sz="2400" b="0" i="1" smtClean="0">
                            <a:latin typeface="Cambria Math" panose="02040503050406030204" pitchFamily="18" charset="0"/>
                          </a:rPr>
                        </m:ctrlPr>
                      </m:fPr>
                      <m:num>
                        <m:r>
                          <a:rPr lang="ru-RU" sz="2400" b="0" i="1" smtClean="0">
                            <a:latin typeface="Cambria Math" panose="02040503050406030204" pitchFamily="18" charset="0"/>
                          </a:rPr>
                          <m:t>1</m:t>
                        </m:r>
                      </m:num>
                      <m:den>
                        <m:rad>
                          <m:radPr>
                            <m:degHide m:val="on"/>
                            <m:ctrlPr>
                              <a:rPr lang="ru-RU" sz="2400" b="0" i="1" smtClean="0">
                                <a:latin typeface="Cambria Math" panose="02040503050406030204" pitchFamily="18" charset="0"/>
                              </a:rPr>
                            </m:ctrlPr>
                          </m:radPr>
                          <m:deg/>
                          <m:e>
                            <m:r>
                              <a:rPr lang="ru-RU" sz="2400" b="0" i="1" smtClean="0">
                                <a:latin typeface="Cambria Math" panose="02040503050406030204" pitchFamily="18" charset="0"/>
                              </a:rPr>
                              <m:t>4</m:t>
                            </m:r>
                          </m:e>
                        </m:rad>
                        <m:r>
                          <a:rPr lang="ru-RU" sz="2400" b="0" i="1" smtClean="0">
                            <a:latin typeface="Cambria Math" panose="02040503050406030204" pitchFamily="18" charset="0"/>
                          </a:rPr>
                          <m:t>+</m:t>
                        </m:r>
                        <m:rad>
                          <m:radPr>
                            <m:degHide m:val="on"/>
                            <m:ctrlPr>
                              <a:rPr lang="ru-RU" sz="2400" b="0" i="1" smtClean="0">
                                <a:latin typeface="Cambria Math" panose="02040503050406030204" pitchFamily="18" charset="0"/>
                              </a:rPr>
                            </m:ctrlPr>
                          </m:radPr>
                          <m:deg/>
                          <m:e>
                            <m:r>
                              <a:rPr lang="ru-RU" sz="2400" b="0" i="1" smtClean="0">
                                <a:latin typeface="Cambria Math" panose="02040503050406030204" pitchFamily="18" charset="0"/>
                              </a:rPr>
                              <m:t>5</m:t>
                            </m:r>
                          </m:e>
                        </m:rad>
                      </m:den>
                    </m:f>
                    <m:r>
                      <a:rPr lang="ru-RU" sz="2400" b="0" i="1" smtClean="0">
                        <a:latin typeface="Cambria Math" panose="02040503050406030204" pitchFamily="18" charset="0"/>
                      </a:rPr>
                      <m:t>+</m:t>
                    </m:r>
                    <m:f>
                      <m:fPr>
                        <m:ctrlPr>
                          <a:rPr lang="ru-RU" sz="2400" b="0" i="1" smtClean="0">
                            <a:latin typeface="Cambria Math" panose="02040503050406030204" pitchFamily="18" charset="0"/>
                          </a:rPr>
                        </m:ctrlPr>
                      </m:fPr>
                      <m:num>
                        <m:r>
                          <a:rPr lang="ru-RU" sz="2400" b="0" i="1" smtClean="0">
                            <a:latin typeface="Cambria Math" panose="02040503050406030204" pitchFamily="18" charset="0"/>
                          </a:rPr>
                          <m:t>1</m:t>
                        </m:r>
                      </m:num>
                      <m:den>
                        <m:rad>
                          <m:radPr>
                            <m:degHide m:val="on"/>
                            <m:ctrlPr>
                              <a:rPr lang="ru-RU" sz="2400" b="0" i="1" smtClean="0">
                                <a:latin typeface="Cambria Math" panose="02040503050406030204" pitchFamily="18" charset="0"/>
                              </a:rPr>
                            </m:ctrlPr>
                          </m:radPr>
                          <m:deg/>
                          <m:e>
                            <m:r>
                              <a:rPr lang="ru-RU" sz="2400" b="0" i="1" smtClean="0">
                                <a:latin typeface="Cambria Math" panose="02040503050406030204" pitchFamily="18" charset="0"/>
                              </a:rPr>
                              <m:t>6</m:t>
                            </m:r>
                          </m:e>
                        </m:rad>
                        <m:r>
                          <a:rPr lang="ru-RU" sz="2400" b="0" i="1" smtClean="0">
                            <a:latin typeface="Cambria Math" panose="02040503050406030204" pitchFamily="18" charset="0"/>
                          </a:rPr>
                          <m:t>+</m:t>
                        </m:r>
                        <m:rad>
                          <m:radPr>
                            <m:degHide m:val="on"/>
                            <m:ctrlPr>
                              <a:rPr lang="ru-RU" sz="2400" b="0" i="1" smtClean="0">
                                <a:latin typeface="Cambria Math" panose="02040503050406030204" pitchFamily="18" charset="0"/>
                              </a:rPr>
                            </m:ctrlPr>
                          </m:radPr>
                          <m:deg/>
                          <m:e>
                            <m:r>
                              <a:rPr lang="ru-RU" sz="2400" b="0" i="1" smtClean="0">
                                <a:latin typeface="Cambria Math" panose="02040503050406030204" pitchFamily="18" charset="0"/>
                              </a:rPr>
                              <m:t>7</m:t>
                            </m:r>
                          </m:e>
                        </m:rad>
                      </m:den>
                    </m:f>
                    <m:r>
                      <a:rPr lang="ru-RU" sz="2400" b="0" i="1" smtClean="0">
                        <a:latin typeface="Cambria Math" panose="02040503050406030204" pitchFamily="18" charset="0"/>
                      </a:rPr>
                      <m:t>+…..+</m:t>
                    </m:r>
                    <m:f>
                      <m:fPr>
                        <m:ctrlPr>
                          <a:rPr lang="ru-RU" sz="2400" b="0" i="1" smtClean="0">
                            <a:latin typeface="Cambria Math" panose="02040503050406030204" pitchFamily="18" charset="0"/>
                          </a:rPr>
                        </m:ctrlPr>
                      </m:fPr>
                      <m:num>
                        <m:r>
                          <a:rPr lang="ru-RU" sz="2400" b="0" i="1" smtClean="0">
                            <a:latin typeface="Cambria Math" panose="02040503050406030204" pitchFamily="18" charset="0"/>
                          </a:rPr>
                          <m:t>1</m:t>
                        </m:r>
                      </m:num>
                      <m:den>
                        <m:rad>
                          <m:radPr>
                            <m:degHide m:val="on"/>
                            <m:ctrlPr>
                              <a:rPr lang="ru-RU" sz="2400" b="0" i="1" smtClean="0">
                                <a:latin typeface="Cambria Math" panose="02040503050406030204" pitchFamily="18" charset="0"/>
                              </a:rPr>
                            </m:ctrlPr>
                          </m:radPr>
                          <m:deg/>
                          <m:e>
                            <m:r>
                              <a:rPr lang="ru-RU" sz="2400" b="0" i="1" smtClean="0">
                                <a:latin typeface="Cambria Math" panose="02040503050406030204" pitchFamily="18" charset="0"/>
                              </a:rPr>
                              <m:t>2004</m:t>
                            </m:r>
                          </m:e>
                        </m:rad>
                        <m:r>
                          <a:rPr lang="ru-RU" sz="2400" b="0" i="1" smtClean="0">
                            <a:latin typeface="Cambria Math" panose="02040503050406030204" pitchFamily="18" charset="0"/>
                          </a:rPr>
                          <m:t>+</m:t>
                        </m:r>
                        <m:rad>
                          <m:radPr>
                            <m:degHide m:val="on"/>
                            <m:ctrlPr>
                              <a:rPr lang="ru-RU" sz="2400" b="0" i="1" smtClean="0">
                                <a:latin typeface="Cambria Math" panose="02040503050406030204" pitchFamily="18" charset="0"/>
                              </a:rPr>
                            </m:ctrlPr>
                          </m:radPr>
                          <m:deg/>
                          <m:e>
                            <m:r>
                              <a:rPr lang="ru-RU" sz="2400" b="0" i="1" smtClean="0">
                                <a:latin typeface="Cambria Math" panose="02040503050406030204" pitchFamily="18" charset="0"/>
                              </a:rPr>
                              <m:t>2005</m:t>
                            </m:r>
                          </m:e>
                        </m:rad>
                      </m:den>
                    </m:f>
                  </m:oMath>
                </a14:m>
                <a:endParaRPr lang="ru-RU" sz="2400" dirty="0"/>
              </a:p>
              <a:p>
                <a:r>
                  <a:rPr lang="ru-RU" sz="2400" dirty="0"/>
                  <a:t>А+В</a:t>
                </a:r>
              </a:p>
              <a:p>
                <a:r>
                  <a:rPr lang="ru-RU" sz="2400" dirty="0"/>
                  <a:t>А-В ......</a:t>
                </a:r>
                <a14:m>
                  <m:oMath xmlns:m="http://schemas.openxmlformats.org/officeDocument/2006/math">
                    <m:r>
                      <a:rPr lang="ru-RU" sz="2400" i="1" smtClean="0">
                        <a:latin typeface="Cambria Math" panose="02040503050406030204" pitchFamily="18" charset="0"/>
                        <a:ea typeface="Cambria Math" panose="02040503050406030204" pitchFamily="18" charset="0"/>
                      </a:rPr>
                      <m:t>&lt;</m:t>
                    </m:r>
                    <m:f>
                      <m:fPr>
                        <m:ctrlPr>
                          <a:rPr lang="ru-RU" sz="2400" i="1">
                            <a:latin typeface="Cambria Math" panose="02040503050406030204" pitchFamily="18" charset="0"/>
                          </a:rPr>
                        </m:ctrlPr>
                      </m:fPr>
                      <m:num>
                        <m:r>
                          <a:rPr lang="ru-RU" sz="2400" i="1">
                            <a:latin typeface="Cambria Math" panose="02040503050406030204" pitchFamily="18" charset="0"/>
                          </a:rPr>
                          <m:t>1</m:t>
                        </m:r>
                      </m:num>
                      <m:den>
                        <m:rad>
                          <m:radPr>
                            <m:degHide m:val="on"/>
                            <m:ctrlPr>
                              <a:rPr lang="ru-RU" sz="2400" i="1">
                                <a:latin typeface="Cambria Math" panose="02040503050406030204" pitchFamily="18" charset="0"/>
                              </a:rPr>
                            </m:ctrlPr>
                          </m:radPr>
                          <m:deg/>
                          <m:e>
                            <m:r>
                              <a:rPr lang="ru-RU" sz="2400" i="1">
                                <a:latin typeface="Cambria Math" panose="02040503050406030204" pitchFamily="18" charset="0"/>
                              </a:rPr>
                              <m:t>1</m:t>
                            </m:r>
                          </m:e>
                        </m:rad>
                        <m:r>
                          <a:rPr lang="ru-RU" sz="2400" i="1">
                            <a:latin typeface="Cambria Math" panose="02040503050406030204" pitchFamily="18" charset="0"/>
                          </a:rPr>
                          <m:t>+</m:t>
                        </m:r>
                        <m:rad>
                          <m:radPr>
                            <m:degHide m:val="on"/>
                            <m:ctrlPr>
                              <a:rPr lang="ru-RU" sz="2400" i="1">
                                <a:latin typeface="Cambria Math" panose="02040503050406030204" pitchFamily="18" charset="0"/>
                              </a:rPr>
                            </m:ctrlPr>
                          </m:radPr>
                          <m:deg/>
                          <m:e>
                            <m:r>
                              <a:rPr lang="ru-RU" sz="2400" i="1">
                                <a:latin typeface="Cambria Math" panose="02040503050406030204" pitchFamily="18" charset="0"/>
                              </a:rPr>
                              <m:t>2</m:t>
                            </m:r>
                          </m:e>
                        </m:rad>
                      </m:den>
                    </m:f>
                    <m:r>
                      <a:rPr lang="ru-RU" sz="2400" i="1" smtClean="0">
                        <a:latin typeface="Cambria Math" panose="02040503050406030204" pitchFamily="18" charset="0"/>
                        <a:ea typeface="Cambria Math" panose="02040503050406030204" pitchFamily="18" charset="0"/>
                      </a:rPr>
                      <m:t>&lt;</m:t>
                    </m:r>
                    <m:r>
                      <a:rPr lang="ru-RU" sz="2400" b="0" i="1" smtClean="0">
                        <a:latin typeface="Cambria Math" panose="02040503050406030204" pitchFamily="18" charset="0"/>
                        <a:ea typeface="Cambria Math" panose="02040503050406030204" pitchFamily="18" charset="0"/>
                      </a:rPr>
                      <m:t>1</m:t>
                    </m:r>
                  </m:oMath>
                </a14:m>
                <a:endParaRPr lang="ru-RU" sz="2400" dirty="0"/>
              </a:p>
              <a:p>
                <a:r>
                  <a:rPr lang="ru-RU" sz="2400" dirty="0"/>
                  <a:t>А=</a:t>
                </a:r>
                <a14:m>
                  <m:oMath xmlns:m="http://schemas.openxmlformats.org/officeDocument/2006/math">
                    <m:f>
                      <m:fPr>
                        <m:ctrlPr>
                          <a:rPr lang="ru-RU" sz="2400" i="1" smtClean="0">
                            <a:latin typeface="Cambria Math" panose="02040503050406030204" pitchFamily="18" charset="0"/>
                          </a:rPr>
                        </m:ctrlPr>
                      </m:fPr>
                      <m:num>
                        <m:r>
                          <a:rPr lang="ru-RU" sz="2400" b="0" i="1" smtClean="0">
                            <a:latin typeface="Cambria Math" panose="02040503050406030204" pitchFamily="18" charset="0"/>
                          </a:rPr>
                          <m:t>А+В</m:t>
                        </m:r>
                      </m:num>
                      <m:den>
                        <m:r>
                          <a:rPr lang="ru-RU" sz="2400" b="0" i="1" smtClean="0">
                            <a:latin typeface="Cambria Math" panose="02040503050406030204" pitchFamily="18" charset="0"/>
                          </a:rPr>
                          <m:t>2</m:t>
                        </m:r>
                      </m:den>
                    </m:f>
                    <m:r>
                      <a:rPr lang="ru-RU" sz="2400" b="0" i="1" smtClean="0">
                        <a:latin typeface="Cambria Math" panose="02040503050406030204" pitchFamily="18" charset="0"/>
                      </a:rPr>
                      <m:t>+</m:t>
                    </m:r>
                    <m:f>
                      <m:fPr>
                        <m:ctrlPr>
                          <a:rPr lang="ru-RU" sz="2400" b="0" i="1" smtClean="0">
                            <a:latin typeface="Cambria Math" panose="02040503050406030204" pitchFamily="18" charset="0"/>
                          </a:rPr>
                        </m:ctrlPr>
                      </m:fPr>
                      <m:num>
                        <m:r>
                          <a:rPr lang="ru-RU" sz="2400" b="0" i="1" smtClean="0">
                            <a:latin typeface="Cambria Math" panose="02040503050406030204" pitchFamily="18" charset="0"/>
                          </a:rPr>
                          <m:t>А−В</m:t>
                        </m:r>
                      </m:num>
                      <m:den>
                        <m:r>
                          <a:rPr lang="ru-RU" sz="2400" b="0" i="1" smtClean="0">
                            <a:latin typeface="Cambria Math" panose="02040503050406030204" pitchFamily="18" charset="0"/>
                          </a:rPr>
                          <m:t>2</m:t>
                        </m:r>
                      </m:den>
                    </m:f>
                  </m:oMath>
                </a14:m>
                <a:endParaRPr lang="ru-RU" sz="2400" dirty="0"/>
              </a:p>
              <a:p>
                <a14:m>
                  <m:oMath xmlns:m="http://schemas.openxmlformats.org/officeDocument/2006/math">
                    <m:f>
                      <m:fPr>
                        <m:ctrlPr>
                          <a:rPr lang="ru-KZ" sz="2400" i="1" smtClean="0">
                            <a:latin typeface="Cambria Math" panose="02040503050406030204" pitchFamily="18" charset="0"/>
                          </a:rPr>
                        </m:ctrlPr>
                      </m:fPr>
                      <m:num>
                        <m:rad>
                          <m:radPr>
                            <m:degHide m:val="on"/>
                            <m:ctrlPr>
                              <a:rPr lang="ru-KZ" sz="2400" i="1" smtClean="0">
                                <a:latin typeface="Cambria Math" panose="02040503050406030204" pitchFamily="18" charset="0"/>
                              </a:rPr>
                            </m:ctrlPr>
                          </m:radPr>
                          <m:deg/>
                          <m:e>
                            <m:r>
                              <a:rPr lang="ru-RU" sz="2400" b="0" i="1" smtClean="0">
                                <a:latin typeface="Cambria Math" panose="02040503050406030204" pitchFamily="18" charset="0"/>
                              </a:rPr>
                              <m:t>2005</m:t>
                            </m:r>
                          </m:e>
                        </m:rad>
                        <m:r>
                          <a:rPr lang="ru-RU" sz="2400" b="0" i="1" smtClean="0">
                            <a:latin typeface="Cambria Math" panose="02040503050406030204" pitchFamily="18" charset="0"/>
                          </a:rPr>
                          <m:t>−1</m:t>
                        </m:r>
                      </m:num>
                      <m:den>
                        <m:r>
                          <a:rPr lang="ru-RU" sz="2400" b="0" i="1" smtClean="0">
                            <a:latin typeface="Cambria Math" panose="02040503050406030204" pitchFamily="18" charset="0"/>
                          </a:rPr>
                          <m:t>2</m:t>
                        </m:r>
                      </m:den>
                    </m:f>
                    <m:r>
                      <a:rPr lang="ru-RU" sz="2400" b="0" i="1" smtClean="0">
                        <a:latin typeface="Cambria Math" panose="02040503050406030204" pitchFamily="18" charset="0"/>
                      </a:rPr>
                      <m:t>+</m:t>
                    </m:r>
                    <m:f>
                      <m:fPr>
                        <m:ctrlPr>
                          <a:rPr lang="ru-RU" sz="2400" b="0" i="1" smtClean="0">
                            <a:latin typeface="Cambria Math" panose="02040503050406030204" pitchFamily="18" charset="0"/>
                          </a:rPr>
                        </m:ctrlPr>
                      </m:fPr>
                      <m:num>
                        <m:r>
                          <a:rPr lang="ru-RU" sz="2400" b="0" i="1" smtClean="0">
                            <a:latin typeface="Cambria Math" panose="02040503050406030204" pitchFamily="18" charset="0"/>
                          </a:rPr>
                          <m:t>1</m:t>
                        </m:r>
                      </m:num>
                      <m:den>
                        <m:r>
                          <a:rPr lang="ru-RU" sz="2400" b="0" i="1" smtClean="0">
                            <a:latin typeface="Cambria Math" panose="02040503050406030204" pitchFamily="18" charset="0"/>
                          </a:rPr>
                          <m:t>2</m:t>
                        </m:r>
                      </m:den>
                    </m:f>
                    <m:r>
                      <a:rPr lang="ru-RU" sz="2400" b="0" i="1" smtClean="0">
                        <a:latin typeface="Cambria Math" panose="02040503050406030204" pitchFamily="18" charset="0"/>
                      </a:rPr>
                      <m:t>(</m:t>
                    </m:r>
                    <m:f>
                      <m:fPr>
                        <m:ctrlPr>
                          <a:rPr lang="ru-RU" sz="2400" i="1">
                            <a:latin typeface="Cambria Math" panose="02040503050406030204" pitchFamily="18" charset="0"/>
                          </a:rPr>
                        </m:ctrlPr>
                      </m:fPr>
                      <m:num>
                        <m:r>
                          <a:rPr lang="ru-RU" sz="2400" i="1">
                            <a:latin typeface="Cambria Math" panose="02040503050406030204" pitchFamily="18" charset="0"/>
                          </a:rPr>
                          <m:t>1</m:t>
                        </m:r>
                      </m:num>
                      <m:den>
                        <m:rad>
                          <m:radPr>
                            <m:degHide m:val="on"/>
                            <m:ctrlPr>
                              <a:rPr lang="ru-RU" sz="2400" i="1">
                                <a:latin typeface="Cambria Math" panose="02040503050406030204" pitchFamily="18" charset="0"/>
                              </a:rPr>
                            </m:ctrlPr>
                          </m:radPr>
                          <m:deg/>
                          <m:e>
                            <m:r>
                              <a:rPr lang="ru-RU" sz="2400" i="1">
                                <a:latin typeface="Cambria Math" panose="02040503050406030204" pitchFamily="18" charset="0"/>
                              </a:rPr>
                              <m:t>1</m:t>
                            </m:r>
                          </m:e>
                        </m:rad>
                        <m:r>
                          <a:rPr lang="ru-RU" sz="2400" i="1">
                            <a:latin typeface="Cambria Math" panose="02040503050406030204" pitchFamily="18" charset="0"/>
                          </a:rPr>
                          <m:t>+</m:t>
                        </m:r>
                        <m:rad>
                          <m:radPr>
                            <m:degHide m:val="on"/>
                            <m:ctrlPr>
                              <a:rPr lang="ru-RU" sz="2400" i="1">
                                <a:latin typeface="Cambria Math" panose="02040503050406030204" pitchFamily="18" charset="0"/>
                              </a:rPr>
                            </m:ctrlPr>
                          </m:radPr>
                          <m:deg/>
                          <m:e>
                            <m:r>
                              <a:rPr lang="ru-RU" sz="2400" i="1">
                                <a:latin typeface="Cambria Math" panose="02040503050406030204" pitchFamily="18" charset="0"/>
                              </a:rPr>
                              <m:t>2</m:t>
                            </m:r>
                          </m:e>
                        </m:rad>
                      </m:den>
                    </m:f>
                    <m:r>
                      <a:rPr lang="ru-RU" sz="2400" b="0" i="1" smtClean="0">
                        <a:latin typeface="Cambria Math" panose="02040503050406030204" pitchFamily="18" charset="0"/>
                      </a:rPr>
                      <m:t>−</m:t>
                    </m:r>
                    <m:f>
                      <m:fPr>
                        <m:ctrlPr>
                          <a:rPr lang="ru-RU" sz="2400" i="1">
                            <a:latin typeface="Cambria Math" panose="02040503050406030204" pitchFamily="18" charset="0"/>
                          </a:rPr>
                        </m:ctrlPr>
                      </m:fPr>
                      <m:num>
                        <m:r>
                          <a:rPr lang="ru-RU" sz="2400" i="1">
                            <a:latin typeface="Cambria Math" panose="02040503050406030204" pitchFamily="18" charset="0"/>
                          </a:rPr>
                          <m:t>1</m:t>
                        </m:r>
                      </m:num>
                      <m:den>
                        <m:rad>
                          <m:radPr>
                            <m:degHide m:val="on"/>
                            <m:ctrlPr>
                              <a:rPr lang="ru-RU" sz="2400" i="1">
                                <a:latin typeface="Cambria Math" panose="02040503050406030204" pitchFamily="18" charset="0"/>
                              </a:rPr>
                            </m:ctrlPr>
                          </m:radPr>
                          <m:deg/>
                          <m:e>
                            <m:r>
                              <a:rPr lang="ru-RU" sz="2400" b="0" i="1" smtClean="0">
                                <a:latin typeface="Cambria Math" panose="02040503050406030204" pitchFamily="18" charset="0"/>
                              </a:rPr>
                              <m:t>2</m:t>
                            </m:r>
                          </m:e>
                        </m:rad>
                        <m:r>
                          <a:rPr lang="ru-RU" sz="2400" i="1">
                            <a:latin typeface="Cambria Math" panose="02040503050406030204" pitchFamily="18" charset="0"/>
                          </a:rPr>
                          <m:t>+</m:t>
                        </m:r>
                        <m:rad>
                          <m:radPr>
                            <m:degHide m:val="on"/>
                            <m:ctrlPr>
                              <a:rPr lang="ru-RU" sz="2400" i="1">
                                <a:latin typeface="Cambria Math" panose="02040503050406030204" pitchFamily="18" charset="0"/>
                              </a:rPr>
                            </m:ctrlPr>
                          </m:radPr>
                          <m:deg/>
                          <m:e>
                            <m:r>
                              <a:rPr lang="ru-RU" sz="2400" b="0" i="1" smtClean="0">
                                <a:latin typeface="Cambria Math" panose="02040503050406030204" pitchFamily="18" charset="0"/>
                              </a:rPr>
                              <m:t>3</m:t>
                            </m:r>
                          </m:e>
                        </m:rad>
                      </m:den>
                    </m:f>
                    <m:r>
                      <a:rPr lang="ru-RU" sz="2400" i="1">
                        <a:latin typeface="Cambria Math" panose="02040503050406030204" pitchFamily="18" charset="0"/>
                      </a:rPr>
                      <m:t>+</m:t>
                    </m:r>
                    <m:f>
                      <m:fPr>
                        <m:ctrlPr>
                          <a:rPr lang="ru-RU" sz="2400" i="1">
                            <a:latin typeface="Cambria Math" panose="02040503050406030204" pitchFamily="18" charset="0"/>
                          </a:rPr>
                        </m:ctrlPr>
                      </m:fPr>
                      <m:num>
                        <m:r>
                          <a:rPr lang="ru-RU" sz="2400" i="1">
                            <a:latin typeface="Cambria Math" panose="02040503050406030204" pitchFamily="18" charset="0"/>
                          </a:rPr>
                          <m:t>1</m:t>
                        </m:r>
                      </m:num>
                      <m:den>
                        <m:rad>
                          <m:radPr>
                            <m:degHide m:val="on"/>
                            <m:ctrlPr>
                              <a:rPr lang="ru-RU" sz="2400" i="1">
                                <a:latin typeface="Cambria Math" panose="02040503050406030204" pitchFamily="18" charset="0"/>
                              </a:rPr>
                            </m:ctrlPr>
                          </m:radPr>
                          <m:deg/>
                          <m:e>
                            <m:r>
                              <a:rPr lang="ru-RU" sz="2400" i="1">
                                <a:latin typeface="Cambria Math" panose="02040503050406030204" pitchFamily="18" charset="0"/>
                              </a:rPr>
                              <m:t>3</m:t>
                            </m:r>
                          </m:e>
                        </m:rad>
                        <m:r>
                          <a:rPr lang="ru-RU" sz="2400" i="1">
                            <a:latin typeface="Cambria Math" panose="02040503050406030204" pitchFamily="18" charset="0"/>
                          </a:rPr>
                          <m:t>+</m:t>
                        </m:r>
                        <m:rad>
                          <m:radPr>
                            <m:degHide m:val="on"/>
                            <m:ctrlPr>
                              <a:rPr lang="ru-RU" sz="2400" i="1">
                                <a:latin typeface="Cambria Math" panose="02040503050406030204" pitchFamily="18" charset="0"/>
                              </a:rPr>
                            </m:ctrlPr>
                          </m:radPr>
                          <m:deg/>
                          <m:e>
                            <m:r>
                              <a:rPr lang="ru-RU" sz="2400" i="1">
                                <a:latin typeface="Cambria Math" panose="02040503050406030204" pitchFamily="18" charset="0"/>
                              </a:rPr>
                              <m:t>4</m:t>
                            </m:r>
                          </m:e>
                        </m:rad>
                      </m:den>
                    </m:f>
                    <m:r>
                      <a:rPr lang="ru-RU" sz="2400" b="0" i="1" smtClean="0">
                        <a:latin typeface="Cambria Math" panose="02040503050406030204" pitchFamily="18" charset="0"/>
                      </a:rPr>
                      <m:t>−</m:t>
                    </m:r>
                    <m:f>
                      <m:fPr>
                        <m:ctrlPr>
                          <a:rPr lang="ru-RU" sz="2400" i="1">
                            <a:latin typeface="Cambria Math" panose="02040503050406030204" pitchFamily="18" charset="0"/>
                          </a:rPr>
                        </m:ctrlPr>
                      </m:fPr>
                      <m:num>
                        <m:r>
                          <a:rPr lang="ru-RU" sz="2400" i="1">
                            <a:latin typeface="Cambria Math" panose="02040503050406030204" pitchFamily="18" charset="0"/>
                          </a:rPr>
                          <m:t>1</m:t>
                        </m:r>
                      </m:num>
                      <m:den>
                        <m:rad>
                          <m:radPr>
                            <m:degHide m:val="on"/>
                            <m:ctrlPr>
                              <a:rPr lang="ru-RU" sz="2400" i="1" smtClean="0">
                                <a:latin typeface="Cambria Math" panose="02040503050406030204" pitchFamily="18" charset="0"/>
                              </a:rPr>
                            </m:ctrlPr>
                          </m:radPr>
                          <m:deg/>
                          <m:e>
                            <m:r>
                              <a:rPr lang="ru-RU" sz="2400" b="0" i="1" smtClean="0">
                                <a:latin typeface="Cambria Math" panose="02040503050406030204" pitchFamily="18" charset="0"/>
                              </a:rPr>
                              <m:t>4</m:t>
                            </m:r>
                          </m:e>
                        </m:rad>
                        <m:r>
                          <a:rPr lang="ru-RU" sz="2400" i="1">
                            <a:latin typeface="Cambria Math" panose="02040503050406030204" pitchFamily="18" charset="0"/>
                          </a:rPr>
                          <m:t>+</m:t>
                        </m:r>
                        <m:rad>
                          <m:radPr>
                            <m:degHide m:val="on"/>
                            <m:ctrlPr>
                              <a:rPr lang="ru-RU" sz="2400" i="1">
                                <a:latin typeface="Cambria Math" panose="02040503050406030204" pitchFamily="18" charset="0"/>
                              </a:rPr>
                            </m:ctrlPr>
                          </m:radPr>
                          <m:deg/>
                          <m:e>
                            <m:r>
                              <a:rPr lang="ru-RU" sz="2400" b="0" i="1" smtClean="0">
                                <a:latin typeface="Cambria Math" panose="02040503050406030204" pitchFamily="18" charset="0"/>
                              </a:rPr>
                              <m:t>5</m:t>
                            </m:r>
                          </m:e>
                        </m:rad>
                      </m:den>
                    </m:f>
                    <m:r>
                      <a:rPr lang="ru-RU" sz="2400" b="0" i="1" smtClean="0">
                        <a:latin typeface="Cambria Math" panose="02040503050406030204" pitchFamily="18" charset="0"/>
                      </a:rPr>
                      <m:t>)</m:t>
                    </m:r>
                    <m:r>
                      <a:rPr lang="ru-RU" sz="2400" b="0" i="1" smtClean="0">
                        <a:latin typeface="Cambria Math" panose="02040503050406030204" pitchFamily="18" charset="0"/>
                        <a:ea typeface="Cambria Math" panose="02040503050406030204" pitchFamily="18" charset="0"/>
                      </a:rPr>
                      <m:t>&lt;А&lt;</m:t>
                    </m:r>
                    <m:f>
                      <m:fPr>
                        <m:ctrlPr>
                          <a:rPr lang="ru-KZ" sz="2400" i="1">
                            <a:latin typeface="Cambria Math" panose="02040503050406030204" pitchFamily="18" charset="0"/>
                          </a:rPr>
                        </m:ctrlPr>
                      </m:fPr>
                      <m:num>
                        <m:rad>
                          <m:radPr>
                            <m:degHide m:val="on"/>
                            <m:ctrlPr>
                              <a:rPr lang="ru-KZ" sz="2400" i="1">
                                <a:latin typeface="Cambria Math" panose="02040503050406030204" pitchFamily="18" charset="0"/>
                              </a:rPr>
                            </m:ctrlPr>
                          </m:radPr>
                          <m:deg/>
                          <m:e>
                            <m:r>
                              <a:rPr lang="ru-RU" sz="2400" i="1">
                                <a:latin typeface="Cambria Math" panose="02040503050406030204" pitchFamily="18" charset="0"/>
                              </a:rPr>
                              <m:t>2005</m:t>
                            </m:r>
                          </m:e>
                        </m:rad>
                        <m:r>
                          <a:rPr lang="ru-RU" sz="2400" i="1">
                            <a:latin typeface="Cambria Math" panose="02040503050406030204" pitchFamily="18" charset="0"/>
                          </a:rPr>
                          <m:t>−1</m:t>
                        </m:r>
                      </m:num>
                      <m:den>
                        <m:r>
                          <a:rPr lang="ru-RU" sz="2400" i="1">
                            <a:latin typeface="Cambria Math" panose="02040503050406030204" pitchFamily="18" charset="0"/>
                          </a:rPr>
                          <m:t>2</m:t>
                        </m:r>
                      </m:den>
                    </m:f>
                  </m:oMath>
                </a14:m>
                <a:r>
                  <a:rPr lang="ru-RU" sz="2400" dirty="0"/>
                  <a:t>+</a:t>
                </a:r>
                <a14:m>
                  <m:oMath xmlns:m="http://schemas.openxmlformats.org/officeDocument/2006/math">
                    <m:f>
                      <m:fPr>
                        <m:ctrlPr>
                          <a:rPr lang="ru-RU" sz="2400" i="1" dirty="0" smtClean="0">
                            <a:latin typeface="Cambria Math" panose="02040503050406030204" pitchFamily="18" charset="0"/>
                          </a:rPr>
                        </m:ctrlPr>
                      </m:fPr>
                      <m:num>
                        <m:r>
                          <a:rPr lang="ru-RU" sz="2400" b="0" i="1" dirty="0" smtClean="0">
                            <a:latin typeface="Cambria Math" panose="02040503050406030204" pitchFamily="18" charset="0"/>
                          </a:rPr>
                          <m:t>1</m:t>
                        </m:r>
                      </m:num>
                      <m:den>
                        <m:r>
                          <a:rPr lang="ru-RU" sz="2400" b="0" i="1" dirty="0" smtClean="0">
                            <a:latin typeface="Cambria Math" panose="02040503050406030204" pitchFamily="18" charset="0"/>
                          </a:rPr>
                          <m:t>2</m:t>
                        </m:r>
                      </m:den>
                    </m:f>
                  </m:oMath>
                </a14:m>
                <a:r>
                  <a:rPr lang="ru-RU" sz="2400" dirty="0"/>
                  <a:t>    </a:t>
                </a:r>
                <a:endParaRPr lang="ru-KZ" sz="2400" dirty="0"/>
              </a:p>
            </p:txBody>
          </p:sp>
        </mc:Choice>
        <mc:Fallback xmlns="">
          <p:sp>
            <p:nvSpPr>
              <p:cNvPr id="3" name="Объект 2">
                <a:extLst>
                  <a:ext uri="{FF2B5EF4-FFF2-40B4-BE49-F238E27FC236}">
                    <a16:creationId xmlns:a16="http://schemas.microsoft.com/office/drawing/2014/main" id="{4A5C61A4-4E10-FE3A-35D1-C63DA3E5FB8D}"/>
                  </a:ext>
                </a:extLst>
              </p:cNvPr>
              <p:cNvSpPr>
                <a:spLocks noGrp="1" noRot="1" noChangeAspect="1" noMove="1" noResize="1" noEditPoints="1" noAdjustHandles="1" noChangeArrowheads="1" noChangeShapeType="1" noTextEdit="1"/>
              </p:cNvSpPr>
              <p:nvPr>
                <p:ph idx="1"/>
              </p:nvPr>
            </p:nvSpPr>
            <p:spPr>
              <a:blipFill>
                <a:blip r:embed="rId3"/>
                <a:stretch>
                  <a:fillRect l="-963"/>
                </a:stretch>
              </a:blipFill>
            </p:spPr>
            <p:txBody>
              <a:bodyPr/>
              <a:lstStyle/>
              <a:p>
                <a:r>
                  <a:rPr lang="ru-KZ">
                    <a:noFill/>
                  </a:rPr>
                  <a:t> </a:t>
                </a:r>
              </a:p>
            </p:txBody>
          </p:sp>
        </mc:Fallback>
      </mc:AlternateContent>
    </p:spTree>
    <p:extLst>
      <p:ext uri="{BB962C8B-B14F-4D97-AF65-F5344CB8AC3E}">
        <p14:creationId xmlns:p14="http://schemas.microsoft.com/office/powerpoint/2010/main" val="39732643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a:extLst>
                  <a:ext uri="{FF2B5EF4-FFF2-40B4-BE49-F238E27FC236}">
                    <a16:creationId xmlns:a16="http://schemas.microsoft.com/office/drawing/2014/main" id="{2A9FB823-1B10-8844-C221-7C3784423CAA}"/>
                  </a:ext>
                </a:extLst>
              </p:cNvPr>
              <p:cNvSpPr>
                <a:spLocks noGrp="1"/>
              </p:cNvSpPr>
              <p:nvPr>
                <p:ph type="title"/>
              </p:nvPr>
            </p:nvSpPr>
            <p:spPr/>
            <p:txBody>
              <a:bodyPr>
                <a:normAutofit/>
              </a:bodyPr>
              <a:lstStyle/>
              <a:p>
                <a:r>
                  <a:rPr lang="ru-RU" sz="2000" b="1" i="0" dirty="0">
                    <a:solidFill>
                      <a:srgbClr val="333333"/>
                    </a:solidFill>
                    <a:effectLst/>
                    <a:latin typeface="Helvetica Neue"/>
                  </a:rPr>
                  <a:t>Для положительных действительных чисел a, b и c докажите неравенство:(</a:t>
                </a:r>
                <a14:m>
                  <m:oMath xmlns:m="http://schemas.openxmlformats.org/officeDocument/2006/math">
                    <m:f>
                      <m:fPr>
                        <m:ctrlPr>
                          <a:rPr lang="ru-RU" sz="2000" b="1" i="1" smtClean="0">
                            <a:solidFill>
                              <a:srgbClr val="333333"/>
                            </a:solidFill>
                            <a:effectLst/>
                            <a:latin typeface="Cambria Math" panose="02040503050406030204" pitchFamily="18" charset="0"/>
                          </a:rPr>
                        </m:ctrlPr>
                      </m:fPr>
                      <m:num>
                        <m:r>
                          <m:rPr>
                            <m:nor/>
                          </m:rPr>
                          <a:rPr lang="ru-RU" sz="2000" b="1" dirty="0">
                            <a:solidFill>
                              <a:srgbClr val="333333"/>
                            </a:solidFill>
                            <a:latin typeface="Helvetica Neue"/>
                          </a:rPr>
                          <m:t>a</m:t>
                        </m:r>
                      </m:num>
                      <m:den>
                        <m:r>
                          <m:rPr>
                            <m:nor/>
                          </m:rPr>
                          <a:rPr lang="ru-RU" sz="2000" b="1" dirty="0">
                            <a:solidFill>
                              <a:srgbClr val="333333"/>
                            </a:solidFill>
                            <a:latin typeface="Helvetica Neue"/>
                          </a:rPr>
                          <m:t>b</m:t>
                        </m:r>
                        <m:r>
                          <m:rPr>
                            <m:nor/>
                          </m:rPr>
                          <a:rPr lang="ru-RU" sz="2000" b="1" dirty="0">
                            <a:solidFill>
                              <a:srgbClr val="333333"/>
                            </a:solidFill>
                            <a:latin typeface="Helvetica Neue"/>
                          </a:rPr>
                          <m:t>+</m:t>
                        </m:r>
                        <m:r>
                          <m:rPr>
                            <m:nor/>
                          </m:rPr>
                          <a:rPr lang="ru-RU" sz="2000" b="1" dirty="0">
                            <a:solidFill>
                              <a:srgbClr val="333333"/>
                            </a:solidFill>
                            <a:latin typeface="Helvetica Neue"/>
                          </a:rPr>
                          <m:t>c</m:t>
                        </m:r>
                      </m:den>
                    </m:f>
                  </m:oMath>
                </a14:m>
                <a:r>
                  <a:rPr lang="ru-RU" sz="2000" b="1" i="0" dirty="0">
                    <a:solidFill>
                      <a:srgbClr val="333333"/>
                    </a:solidFill>
                    <a:effectLst/>
                    <a:latin typeface="Helvetica Neue"/>
                  </a:rPr>
                  <a:t>+</a:t>
                </a:r>
                <a14:m>
                  <m:oMath xmlns:m="http://schemas.openxmlformats.org/officeDocument/2006/math">
                    <m:f>
                      <m:fPr>
                        <m:ctrlPr>
                          <a:rPr lang="ru-RU" sz="2000" b="1" i="1" dirty="0" smtClean="0">
                            <a:solidFill>
                              <a:srgbClr val="333333"/>
                            </a:solidFill>
                            <a:effectLst/>
                            <a:latin typeface="Cambria Math" panose="02040503050406030204" pitchFamily="18" charset="0"/>
                          </a:rPr>
                        </m:ctrlPr>
                      </m:fPr>
                      <m:num>
                        <m:r>
                          <m:rPr>
                            <m:nor/>
                          </m:rPr>
                          <a:rPr lang="ru-RU" sz="2000" b="1" dirty="0">
                            <a:solidFill>
                              <a:srgbClr val="333333"/>
                            </a:solidFill>
                            <a:latin typeface="Helvetica Neue"/>
                          </a:rPr>
                          <m:t>1</m:t>
                        </m:r>
                      </m:num>
                      <m:den>
                        <m:r>
                          <m:rPr>
                            <m:nor/>
                          </m:rPr>
                          <a:rPr lang="ru-RU" sz="2000" b="1" dirty="0">
                            <a:solidFill>
                              <a:srgbClr val="333333"/>
                            </a:solidFill>
                            <a:latin typeface="Helvetica Neue"/>
                          </a:rPr>
                          <m:t>2</m:t>
                        </m:r>
                      </m:den>
                    </m:f>
                  </m:oMath>
                </a14:m>
                <a:r>
                  <a:rPr lang="ru-RU" sz="2000" b="1" i="0" dirty="0">
                    <a:solidFill>
                      <a:srgbClr val="333333"/>
                    </a:solidFill>
                    <a:effectLst/>
                    <a:latin typeface="Helvetica Neue"/>
                  </a:rPr>
                  <a:t>)(</a:t>
                </a:r>
                <a14:m>
                  <m:oMath xmlns:m="http://schemas.openxmlformats.org/officeDocument/2006/math">
                    <m:f>
                      <m:fPr>
                        <m:ctrlPr>
                          <a:rPr lang="ru-RU" sz="2000" b="1" i="1" dirty="0" smtClean="0">
                            <a:solidFill>
                              <a:srgbClr val="333333"/>
                            </a:solidFill>
                            <a:effectLst/>
                            <a:latin typeface="Cambria Math" panose="02040503050406030204" pitchFamily="18" charset="0"/>
                          </a:rPr>
                        </m:ctrlPr>
                      </m:fPr>
                      <m:num>
                        <m:r>
                          <m:rPr>
                            <m:nor/>
                          </m:rPr>
                          <a:rPr lang="ru-RU" sz="2000" b="1" dirty="0">
                            <a:solidFill>
                              <a:srgbClr val="333333"/>
                            </a:solidFill>
                            <a:latin typeface="Helvetica Neue"/>
                          </a:rPr>
                          <m:t>b</m:t>
                        </m:r>
                      </m:num>
                      <m:den>
                        <m:r>
                          <m:rPr>
                            <m:nor/>
                          </m:rPr>
                          <a:rPr lang="ru-RU" sz="2000" b="1" dirty="0">
                            <a:solidFill>
                              <a:srgbClr val="333333"/>
                            </a:solidFill>
                            <a:latin typeface="Helvetica Neue"/>
                          </a:rPr>
                          <m:t>c</m:t>
                        </m:r>
                        <m:r>
                          <m:rPr>
                            <m:nor/>
                          </m:rPr>
                          <a:rPr lang="ru-RU" sz="2000" b="1" dirty="0">
                            <a:solidFill>
                              <a:srgbClr val="333333"/>
                            </a:solidFill>
                            <a:latin typeface="Helvetica Neue"/>
                          </a:rPr>
                          <m:t>+</m:t>
                        </m:r>
                        <m:r>
                          <m:rPr>
                            <m:nor/>
                          </m:rPr>
                          <a:rPr lang="ru-RU" sz="2000" b="1" dirty="0">
                            <a:solidFill>
                              <a:srgbClr val="333333"/>
                            </a:solidFill>
                            <a:latin typeface="Helvetica Neue"/>
                          </a:rPr>
                          <m:t>a</m:t>
                        </m:r>
                      </m:den>
                    </m:f>
                  </m:oMath>
                </a14:m>
                <a:r>
                  <a:rPr lang="ru-RU" sz="2000" b="1" i="0" dirty="0">
                    <a:solidFill>
                      <a:srgbClr val="333333"/>
                    </a:solidFill>
                    <a:effectLst/>
                    <a:latin typeface="Helvetica Neue"/>
                  </a:rPr>
                  <a:t>+</a:t>
                </a:r>
                <a14:m>
                  <m:oMath xmlns:m="http://schemas.openxmlformats.org/officeDocument/2006/math">
                    <m:f>
                      <m:fPr>
                        <m:ctrlPr>
                          <a:rPr lang="ru-RU" sz="2000" b="1" i="1" smtClean="0">
                            <a:solidFill>
                              <a:srgbClr val="333333"/>
                            </a:solidFill>
                            <a:effectLst/>
                            <a:latin typeface="Cambria Math" panose="02040503050406030204" pitchFamily="18" charset="0"/>
                          </a:rPr>
                        </m:ctrlPr>
                      </m:fPr>
                      <m:num>
                        <m:r>
                          <m:rPr>
                            <m:nor/>
                          </m:rPr>
                          <a:rPr lang="ru-RU" sz="2000" b="1" dirty="0">
                            <a:solidFill>
                              <a:srgbClr val="333333"/>
                            </a:solidFill>
                            <a:latin typeface="Helvetica Neue"/>
                          </a:rPr>
                          <m:t>1</m:t>
                        </m:r>
                      </m:num>
                      <m:den>
                        <m:r>
                          <m:rPr>
                            <m:nor/>
                          </m:rPr>
                          <a:rPr lang="ru-RU" sz="2000" b="1" dirty="0">
                            <a:solidFill>
                              <a:srgbClr val="333333"/>
                            </a:solidFill>
                            <a:latin typeface="Helvetica Neue"/>
                          </a:rPr>
                          <m:t>2</m:t>
                        </m:r>
                      </m:den>
                    </m:f>
                  </m:oMath>
                </a14:m>
                <a:r>
                  <a:rPr lang="ru-RU" sz="2000" b="1" i="0" dirty="0">
                    <a:solidFill>
                      <a:srgbClr val="333333"/>
                    </a:solidFill>
                    <a:effectLst/>
                    <a:latin typeface="Helvetica Neue"/>
                  </a:rPr>
                  <a:t>)(</a:t>
                </a:r>
                <a14:m>
                  <m:oMath xmlns:m="http://schemas.openxmlformats.org/officeDocument/2006/math">
                    <m:f>
                      <m:fPr>
                        <m:ctrlPr>
                          <a:rPr lang="ru-RU" sz="2000" b="1" i="1" smtClean="0">
                            <a:solidFill>
                              <a:srgbClr val="333333"/>
                            </a:solidFill>
                            <a:effectLst/>
                            <a:latin typeface="Cambria Math" panose="02040503050406030204" pitchFamily="18" charset="0"/>
                          </a:rPr>
                        </m:ctrlPr>
                      </m:fPr>
                      <m:num>
                        <m:r>
                          <m:rPr>
                            <m:nor/>
                          </m:rPr>
                          <a:rPr lang="ru-RU" sz="2000" b="1" dirty="0">
                            <a:solidFill>
                              <a:srgbClr val="333333"/>
                            </a:solidFill>
                            <a:latin typeface="Helvetica Neue"/>
                          </a:rPr>
                          <m:t>c</m:t>
                        </m:r>
                      </m:num>
                      <m:den>
                        <m:r>
                          <m:rPr>
                            <m:nor/>
                          </m:rPr>
                          <a:rPr lang="ru-RU" sz="2000" b="1" dirty="0">
                            <a:solidFill>
                              <a:srgbClr val="333333"/>
                            </a:solidFill>
                            <a:latin typeface="Helvetica Neue"/>
                          </a:rPr>
                          <m:t>a</m:t>
                        </m:r>
                        <m:r>
                          <m:rPr>
                            <m:nor/>
                          </m:rPr>
                          <a:rPr lang="ru-RU" sz="2000" b="1" dirty="0">
                            <a:solidFill>
                              <a:srgbClr val="333333"/>
                            </a:solidFill>
                            <a:latin typeface="Helvetica Neue"/>
                          </a:rPr>
                          <m:t>+</m:t>
                        </m:r>
                        <m:r>
                          <m:rPr>
                            <m:nor/>
                          </m:rPr>
                          <a:rPr lang="ru-RU" sz="2000" b="1" dirty="0">
                            <a:solidFill>
                              <a:srgbClr val="333333"/>
                            </a:solidFill>
                            <a:latin typeface="Helvetica Neue"/>
                          </a:rPr>
                          <m:t>b</m:t>
                        </m:r>
                      </m:den>
                    </m:f>
                  </m:oMath>
                </a14:m>
                <a:r>
                  <a:rPr lang="ru-RU" sz="2000" b="1" i="0" dirty="0">
                    <a:solidFill>
                      <a:srgbClr val="333333"/>
                    </a:solidFill>
                    <a:effectLst/>
                    <a:latin typeface="Helvetica Neue"/>
                  </a:rPr>
                  <a:t>+</a:t>
                </a:r>
                <a14:m>
                  <m:oMath xmlns:m="http://schemas.openxmlformats.org/officeDocument/2006/math">
                    <m:f>
                      <m:fPr>
                        <m:ctrlPr>
                          <a:rPr lang="ru-RU" sz="2000" b="1" i="1" smtClean="0">
                            <a:solidFill>
                              <a:srgbClr val="333333"/>
                            </a:solidFill>
                            <a:effectLst/>
                            <a:latin typeface="Cambria Math" panose="02040503050406030204" pitchFamily="18" charset="0"/>
                          </a:rPr>
                        </m:ctrlPr>
                      </m:fPr>
                      <m:num>
                        <m:r>
                          <m:rPr>
                            <m:nor/>
                          </m:rPr>
                          <a:rPr lang="ru-RU" sz="2000" b="1" dirty="0">
                            <a:solidFill>
                              <a:srgbClr val="333333"/>
                            </a:solidFill>
                            <a:latin typeface="Helvetica Neue"/>
                          </a:rPr>
                          <m:t>1</m:t>
                        </m:r>
                      </m:num>
                      <m:den>
                        <m:r>
                          <m:rPr>
                            <m:nor/>
                          </m:rPr>
                          <a:rPr lang="ru-RU" sz="2000" b="1" dirty="0">
                            <a:solidFill>
                              <a:srgbClr val="333333"/>
                            </a:solidFill>
                            <a:latin typeface="Helvetica Neue"/>
                          </a:rPr>
                          <m:t>2</m:t>
                        </m:r>
                      </m:den>
                    </m:f>
                  </m:oMath>
                </a14:m>
                <a:r>
                  <a:rPr lang="ru-RU" sz="2000" b="1" i="0" dirty="0">
                    <a:solidFill>
                      <a:srgbClr val="333333"/>
                    </a:solidFill>
                    <a:effectLst/>
                    <a:latin typeface="Helvetica Neue"/>
                  </a:rPr>
                  <a:t>)≥1</a:t>
                </a:r>
                <a:endParaRPr lang="ru-KZ" dirty="0"/>
              </a:p>
            </p:txBody>
          </p:sp>
        </mc:Choice>
        <mc:Fallback xmlns="">
          <p:sp>
            <p:nvSpPr>
              <p:cNvPr id="2" name="Заголовок 1">
                <a:extLst>
                  <a:ext uri="{FF2B5EF4-FFF2-40B4-BE49-F238E27FC236}">
                    <a16:creationId xmlns:a16="http://schemas.microsoft.com/office/drawing/2014/main" id="{2A9FB823-1B10-8844-C221-7C3784423CAA}"/>
                  </a:ext>
                </a:extLst>
              </p:cNvPr>
              <p:cNvSpPr>
                <a:spLocks noGrp="1" noRot="1" noChangeAspect="1" noMove="1" noResize="1" noEditPoints="1" noAdjustHandles="1" noChangeArrowheads="1" noChangeShapeType="1" noTextEdit="1"/>
              </p:cNvSpPr>
              <p:nvPr>
                <p:ph type="title"/>
              </p:nvPr>
            </p:nvSpPr>
            <p:spPr>
              <a:blipFill>
                <a:blip r:embed="rId2"/>
                <a:stretch>
                  <a:fillRect r="-222"/>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727801E8-B3FD-E240-6721-737FB404E954}"/>
                  </a:ext>
                </a:extLst>
              </p:cNvPr>
              <p:cNvSpPr>
                <a:spLocks noGrp="1"/>
              </p:cNvSpPr>
              <p:nvPr>
                <p:ph idx="1"/>
              </p:nvPr>
            </p:nvSpPr>
            <p:spPr>
              <a:xfrm>
                <a:off x="479685" y="1628800"/>
                <a:ext cx="8229600" cy="4525963"/>
              </a:xfrm>
            </p:spPr>
            <p:txBody>
              <a:bodyPr/>
              <a:lstStyle/>
              <a:p>
                <a:r>
                  <a:rPr lang="ru-RU" dirty="0"/>
                  <a:t>Х=</a:t>
                </a:r>
                <a:r>
                  <a:rPr lang="en-US" dirty="0" err="1"/>
                  <a:t>b+c</a:t>
                </a:r>
                <a:r>
                  <a:rPr lang="en-US" dirty="0"/>
                  <a:t>, y=</a:t>
                </a:r>
                <a:r>
                  <a:rPr lang="en-US" dirty="0" err="1"/>
                  <a:t>c+a</a:t>
                </a:r>
                <a:r>
                  <a:rPr lang="en-US" dirty="0"/>
                  <a:t>, z=</a:t>
                </a:r>
                <a:r>
                  <a:rPr lang="en-US" dirty="0" err="1"/>
                  <a:t>a+b</a:t>
                </a:r>
                <a:endParaRPr lang="en-US" dirty="0"/>
              </a:p>
              <a:p>
                <a:r>
                  <a:rPr lang="ru-RU" sz="3200" b="1" i="0" dirty="0">
                    <a:solidFill>
                      <a:srgbClr val="333333"/>
                    </a:solidFill>
                    <a:effectLst/>
                    <a:latin typeface="Helvetica Neue"/>
                  </a:rPr>
                  <a:t>(</a:t>
                </a:r>
                <a14:m>
                  <m:oMath xmlns:m="http://schemas.openxmlformats.org/officeDocument/2006/math">
                    <m:f>
                      <m:fPr>
                        <m:ctrlPr>
                          <a:rPr lang="ru-RU" sz="3200" b="1" i="1" smtClean="0">
                            <a:solidFill>
                              <a:srgbClr val="333333"/>
                            </a:solidFill>
                            <a:effectLst/>
                            <a:latin typeface="Cambria Math" panose="02040503050406030204" pitchFamily="18" charset="0"/>
                          </a:rPr>
                        </m:ctrlPr>
                      </m:fPr>
                      <m:num>
                        <m:r>
                          <m:rPr>
                            <m:nor/>
                          </m:rPr>
                          <a:rPr lang="ru-RU" sz="3200" b="1" dirty="0">
                            <a:solidFill>
                              <a:srgbClr val="333333"/>
                            </a:solidFill>
                            <a:latin typeface="Helvetica Neue"/>
                          </a:rPr>
                          <m:t>a</m:t>
                        </m:r>
                      </m:num>
                      <m:den>
                        <m:r>
                          <m:rPr>
                            <m:nor/>
                          </m:rPr>
                          <a:rPr lang="ru-RU" sz="3200" b="1" dirty="0">
                            <a:solidFill>
                              <a:srgbClr val="333333"/>
                            </a:solidFill>
                            <a:latin typeface="Helvetica Neue"/>
                          </a:rPr>
                          <m:t>b</m:t>
                        </m:r>
                        <m:r>
                          <m:rPr>
                            <m:nor/>
                          </m:rPr>
                          <a:rPr lang="ru-RU" sz="3200" b="1" dirty="0">
                            <a:solidFill>
                              <a:srgbClr val="333333"/>
                            </a:solidFill>
                            <a:latin typeface="Helvetica Neue"/>
                          </a:rPr>
                          <m:t>+</m:t>
                        </m:r>
                        <m:r>
                          <m:rPr>
                            <m:nor/>
                          </m:rPr>
                          <a:rPr lang="ru-RU" sz="3200" b="1" dirty="0">
                            <a:solidFill>
                              <a:srgbClr val="333333"/>
                            </a:solidFill>
                            <a:latin typeface="Helvetica Neue"/>
                          </a:rPr>
                          <m:t>c</m:t>
                        </m:r>
                      </m:den>
                    </m:f>
                  </m:oMath>
                </a14:m>
                <a:r>
                  <a:rPr lang="ru-RU" sz="3200" b="1" i="0" dirty="0">
                    <a:solidFill>
                      <a:srgbClr val="333333"/>
                    </a:solidFill>
                    <a:effectLst/>
                    <a:latin typeface="Helvetica Neue"/>
                  </a:rPr>
                  <a:t>+</a:t>
                </a:r>
                <a14:m>
                  <m:oMath xmlns:m="http://schemas.openxmlformats.org/officeDocument/2006/math">
                    <m:f>
                      <m:fPr>
                        <m:ctrlPr>
                          <a:rPr lang="ru-RU" sz="3200" b="1" i="1" dirty="0" smtClean="0">
                            <a:solidFill>
                              <a:srgbClr val="333333"/>
                            </a:solidFill>
                            <a:effectLst/>
                            <a:latin typeface="Cambria Math" panose="02040503050406030204" pitchFamily="18" charset="0"/>
                          </a:rPr>
                        </m:ctrlPr>
                      </m:fPr>
                      <m:num>
                        <m:r>
                          <m:rPr>
                            <m:nor/>
                          </m:rPr>
                          <a:rPr lang="ru-RU" sz="3200" b="1" dirty="0">
                            <a:solidFill>
                              <a:srgbClr val="333333"/>
                            </a:solidFill>
                            <a:latin typeface="Helvetica Neue"/>
                          </a:rPr>
                          <m:t>1</m:t>
                        </m:r>
                      </m:num>
                      <m:den>
                        <m:r>
                          <m:rPr>
                            <m:nor/>
                          </m:rPr>
                          <a:rPr lang="ru-RU" sz="3200" b="1" dirty="0">
                            <a:solidFill>
                              <a:srgbClr val="333333"/>
                            </a:solidFill>
                            <a:latin typeface="Helvetica Neue"/>
                          </a:rPr>
                          <m:t>2</m:t>
                        </m:r>
                      </m:den>
                    </m:f>
                  </m:oMath>
                </a14:m>
                <a:r>
                  <a:rPr lang="ru-RU" sz="3200" b="1" i="0" dirty="0">
                    <a:solidFill>
                      <a:srgbClr val="333333"/>
                    </a:solidFill>
                    <a:effectLst/>
                    <a:latin typeface="Helvetica Neue"/>
                  </a:rPr>
                  <a:t>)</a:t>
                </a:r>
                <a:r>
                  <a:rPr lang="en-US" sz="3200" b="1" i="0" dirty="0">
                    <a:solidFill>
                      <a:srgbClr val="333333"/>
                    </a:solidFill>
                    <a:effectLst/>
                    <a:latin typeface="Helvetica Neue"/>
                  </a:rPr>
                  <a:t>=</a:t>
                </a:r>
                <a14:m>
                  <m:oMath xmlns:m="http://schemas.openxmlformats.org/officeDocument/2006/math">
                    <m:f>
                      <m:fPr>
                        <m:ctrlPr>
                          <a:rPr lang="en-US" sz="3200" b="1" i="1" smtClean="0">
                            <a:solidFill>
                              <a:srgbClr val="333333"/>
                            </a:solidFill>
                            <a:effectLst/>
                            <a:latin typeface="Cambria Math" panose="02040503050406030204" pitchFamily="18" charset="0"/>
                          </a:rPr>
                        </m:ctrlPr>
                      </m:fPr>
                      <m:num>
                        <m:r>
                          <a:rPr lang="en-US" sz="3200" b="1" i="1" smtClean="0">
                            <a:solidFill>
                              <a:srgbClr val="333333"/>
                            </a:solidFill>
                            <a:effectLst/>
                            <a:latin typeface="Cambria Math" panose="02040503050406030204" pitchFamily="18" charset="0"/>
                          </a:rPr>
                          <m:t>𝒚</m:t>
                        </m:r>
                        <m:r>
                          <a:rPr lang="en-US" sz="3200" b="1" i="1" smtClean="0">
                            <a:solidFill>
                              <a:srgbClr val="333333"/>
                            </a:solidFill>
                            <a:effectLst/>
                            <a:latin typeface="Cambria Math" panose="02040503050406030204" pitchFamily="18" charset="0"/>
                          </a:rPr>
                          <m:t>+</m:t>
                        </m:r>
                        <m:r>
                          <a:rPr lang="en-US" sz="3200" b="1" i="1" smtClean="0">
                            <a:solidFill>
                              <a:srgbClr val="333333"/>
                            </a:solidFill>
                            <a:effectLst/>
                            <a:latin typeface="Cambria Math" panose="02040503050406030204" pitchFamily="18" charset="0"/>
                          </a:rPr>
                          <m:t>𝒛</m:t>
                        </m:r>
                      </m:num>
                      <m:den>
                        <m:r>
                          <a:rPr lang="en-US" sz="3200" b="1" i="1" smtClean="0">
                            <a:solidFill>
                              <a:srgbClr val="333333"/>
                            </a:solidFill>
                            <a:effectLst/>
                            <a:latin typeface="Cambria Math" panose="02040503050406030204" pitchFamily="18" charset="0"/>
                          </a:rPr>
                          <m:t>𝟐</m:t>
                        </m:r>
                        <m:r>
                          <a:rPr lang="en-US" sz="3200" b="1" i="1" smtClean="0">
                            <a:solidFill>
                              <a:srgbClr val="333333"/>
                            </a:solidFill>
                            <a:effectLst/>
                            <a:latin typeface="Cambria Math" panose="02040503050406030204" pitchFamily="18" charset="0"/>
                          </a:rPr>
                          <m:t>𝒙</m:t>
                        </m:r>
                      </m:den>
                    </m:f>
                  </m:oMath>
                </a14:m>
                <a:r>
                  <a:rPr lang="en-US" dirty="0"/>
                  <a:t>, </a:t>
                </a:r>
                <a:r>
                  <a:rPr lang="ru-RU" b="1" dirty="0">
                    <a:solidFill>
                      <a:srgbClr val="333333"/>
                    </a:solidFill>
                    <a:latin typeface="Helvetica Neue"/>
                  </a:rPr>
                  <a:t>(</a:t>
                </a:r>
                <a14:m>
                  <m:oMath xmlns:m="http://schemas.openxmlformats.org/officeDocument/2006/math">
                    <m:f>
                      <m:fPr>
                        <m:ctrlPr>
                          <a:rPr lang="ru-RU" b="1" i="1" dirty="0">
                            <a:solidFill>
                              <a:srgbClr val="333333"/>
                            </a:solidFill>
                            <a:latin typeface="Cambria Math" panose="02040503050406030204" pitchFamily="18" charset="0"/>
                          </a:rPr>
                        </m:ctrlPr>
                      </m:fPr>
                      <m:num>
                        <m:r>
                          <m:rPr>
                            <m:nor/>
                          </m:rPr>
                          <a:rPr lang="ru-RU" b="1" dirty="0">
                            <a:solidFill>
                              <a:srgbClr val="333333"/>
                            </a:solidFill>
                            <a:latin typeface="Helvetica Neue"/>
                          </a:rPr>
                          <m:t>b</m:t>
                        </m:r>
                      </m:num>
                      <m:den>
                        <m:r>
                          <m:rPr>
                            <m:nor/>
                          </m:rPr>
                          <a:rPr lang="ru-RU" b="1" dirty="0">
                            <a:solidFill>
                              <a:srgbClr val="333333"/>
                            </a:solidFill>
                            <a:latin typeface="Helvetica Neue"/>
                          </a:rPr>
                          <m:t>c</m:t>
                        </m:r>
                        <m:r>
                          <m:rPr>
                            <m:nor/>
                          </m:rPr>
                          <a:rPr lang="ru-RU" b="1" dirty="0">
                            <a:solidFill>
                              <a:srgbClr val="333333"/>
                            </a:solidFill>
                            <a:latin typeface="Helvetica Neue"/>
                          </a:rPr>
                          <m:t>+</m:t>
                        </m:r>
                        <m:r>
                          <m:rPr>
                            <m:nor/>
                          </m:rPr>
                          <a:rPr lang="ru-RU" b="1" dirty="0">
                            <a:solidFill>
                              <a:srgbClr val="333333"/>
                            </a:solidFill>
                            <a:latin typeface="Helvetica Neue"/>
                          </a:rPr>
                          <m:t>a</m:t>
                        </m:r>
                      </m:den>
                    </m:f>
                  </m:oMath>
                </a14:m>
                <a:r>
                  <a:rPr lang="ru-RU" b="1" dirty="0">
                    <a:solidFill>
                      <a:srgbClr val="333333"/>
                    </a:solidFill>
                    <a:latin typeface="Helvetica Neue"/>
                  </a:rPr>
                  <a:t>+</a:t>
                </a:r>
                <a14:m>
                  <m:oMath xmlns:m="http://schemas.openxmlformats.org/officeDocument/2006/math">
                    <m:f>
                      <m:fPr>
                        <m:ctrlPr>
                          <a:rPr lang="ru-RU" b="1" i="1">
                            <a:solidFill>
                              <a:srgbClr val="333333"/>
                            </a:solidFill>
                            <a:latin typeface="Cambria Math" panose="02040503050406030204" pitchFamily="18" charset="0"/>
                          </a:rPr>
                        </m:ctrlPr>
                      </m:fPr>
                      <m:num>
                        <m:r>
                          <m:rPr>
                            <m:nor/>
                          </m:rPr>
                          <a:rPr lang="ru-RU" b="1" dirty="0">
                            <a:solidFill>
                              <a:srgbClr val="333333"/>
                            </a:solidFill>
                            <a:latin typeface="Helvetica Neue"/>
                          </a:rPr>
                          <m:t>1</m:t>
                        </m:r>
                      </m:num>
                      <m:den>
                        <m:r>
                          <m:rPr>
                            <m:nor/>
                          </m:rPr>
                          <a:rPr lang="ru-RU" b="1" dirty="0">
                            <a:solidFill>
                              <a:srgbClr val="333333"/>
                            </a:solidFill>
                            <a:latin typeface="Helvetica Neue"/>
                          </a:rPr>
                          <m:t>2</m:t>
                        </m:r>
                      </m:den>
                    </m:f>
                  </m:oMath>
                </a14:m>
                <a:r>
                  <a:rPr lang="ru-RU" b="1" dirty="0">
                    <a:solidFill>
                      <a:srgbClr val="333333"/>
                    </a:solidFill>
                    <a:latin typeface="Helvetica Neue"/>
                  </a:rPr>
                  <a:t>)</a:t>
                </a:r>
                <a:r>
                  <a:rPr lang="en-US" b="1" dirty="0">
                    <a:solidFill>
                      <a:srgbClr val="333333"/>
                    </a:solidFill>
                    <a:latin typeface="Helvetica Neue"/>
                  </a:rPr>
                  <a:t>=</a:t>
                </a:r>
                <a14:m>
                  <m:oMath xmlns:m="http://schemas.openxmlformats.org/officeDocument/2006/math">
                    <m:f>
                      <m:fPr>
                        <m:ctrlPr>
                          <a:rPr lang="ru-RU" b="1" i="1">
                            <a:solidFill>
                              <a:srgbClr val="333333"/>
                            </a:solidFill>
                            <a:latin typeface="Cambria Math" panose="02040503050406030204" pitchFamily="18" charset="0"/>
                          </a:rPr>
                        </m:ctrlPr>
                      </m:fPr>
                      <m:num>
                        <m:r>
                          <m:rPr>
                            <m:nor/>
                          </m:rPr>
                          <a:rPr lang="en-US" b="1" i="0" dirty="0" smtClean="0">
                            <a:solidFill>
                              <a:srgbClr val="333333"/>
                            </a:solidFill>
                            <a:latin typeface="Helvetica Neue"/>
                          </a:rPr>
                          <m:t>x</m:t>
                        </m:r>
                        <m:r>
                          <m:rPr>
                            <m:nor/>
                          </m:rPr>
                          <a:rPr lang="en-US" b="1" i="0" dirty="0" smtClean="0">
                            <a:solidFill>
                              <a:srgbClr val="333333"/>
                            </a:solidFill>
                            <a:latin typeface="Helvetica Neue"/>
                          </a:rPr>
                          <m:t>+</m:t>
                        </m:r>
                        <m:r>
                          <m:rPr>
                            <m:nor/>
                          </m:rPr>
                          <a:rPr lang="en-US" b="1" i="0" dirty="0" smtClean="0">
                            <a:solidFill>
                              <a:srgbClr val="333333"/>
                            </a:solidFill>
                            <a:latin typeface="Helvetica Neue"/>
                          </a:rPr>
                          <m:t>z</m:t>
                        </m:r>
                      </m:num>
                      <m:den>
                        <m:r>
                          <a:rPr lang="en-US" b="1" i="1" dirty="0" smtClean="0">
                            <a:solidFill>
                              <a:srgbClr val="333333"/>
                            </a:solidFill>
                            <a:latin typeface="Cambria Math" panose="02040503050406030204" pitchFamily="18" charset="0"/>
                          </a:rPr>
                          <m:t>𝟐</m:t>
                        </m:r>
                        <m:r>
                          <m:rPr>
                            <m:nor/>
                          </m:rPr>
                          <a:rPr lang="en-US" b="1" i="0" dirty="0" smtClean="0">
                            <a:solidFill>
                              <a:srgbClr val="333333"/>
                            </a:solidFill>
                            <a:latin typeface="Cambria Math" panose="02040503050406030204" pitchFamily="18" charset="0"/>
                          </a:rPr>
                          <m:t>y</m:t>
                        </m:r>
                      </m:den>
                    </m:f>
                  </m:oMath>
                </a14:m>
                <a:endParaRPr lang="en-US" dirty="0"/>
              </a:p>
              <a:p>
                <a:r>
                  <a:rPr lang="ru-RU" sz="3200" b="1" i="0" dirty="0">
                    <a:solidFill>
                      <a:srgbClr val="333333"/>
                    </a:solidFill>
                    <a:effectLst/>
                    <a:latin typeface="Helvetica Neue"/>
                  </a:rPr>
                  <a:t>(</a:t>
                </a:r>
                <a14:m>
                  <m:oMath xmlns:m="http://schemas.openxmlformats.org/officeDocument/2006/math">
                    <m:f>
                      <m:fPr>
                        <m:ctrlPr>
                          <a:rPr lang="ru-RU" sz="3200" b="1" i="1" smtClean="0">
                            <a:solidFill>
                              <a:srgbClr val="333333"/>
                            </a:solidFill>
                            <a:effectLst/>
                            <a:latin typeface="Cambria Math" panose="02040503050406030204" pitchFamily="18" charset="0"/>
                          </a:rPr>
                        </m:ctrlPr>
                      </m:fPr>
                      <m:num>
                        <m:r>
                          <m:rPr>
                            <m:nor/>
                          </m:rPr>
                          <a:rPr lang="ru-RU" sz="3200" b="1" dirty="0">
                            <a:solidFill>
                              <a:srgbClr val="333333"/>
                            </a:solidFill>
                            <a:latin typeface="Helvetica Neue"/>
                          </a:rPr>
                          <m:t>c</m:t>
                        </m:r>
                      </m:num>
                      <m:den>
                        <m:r>
                          <m:rPr>
                            <m:nor/>
                          </m:rPr>
                          <a:rPr lang="ru-RU" sz="3200" b="1" dirty="0">
                            <a:solidFill>
                              <a:srgbClr val="333333"/>
                            </a:solidFill>
                            <a:latin typeface="Helvetica Neue"/>
                          </a:rPr>
                          <m:t>a</m:t>
                        </m:r>
                        <m:r>
                          <m:rPr>
                            <m:nor/>
                          </m:rPr>
                          <a:rPr lang="ru-RU" sz="3200" b="1" dirty="0">
                            <a:solidFill>
                              <a:srgbClr val="333333"/>
                            </a:solidFill>
                            <a:latin typeface="Helvetica Neue"/>
                          </a:rPr>
                          <m:t>+</m:t>
                        </m:r>
                        <m:r>
                          <m:rPr>
                            <m:nor/>
                          </m:rPr>
                          <a:rPr lang="ru-RU" sz="3200" b="1" dirty="0">
                            <a:solidFill>
                              <a:srgbClr val="333333"/>
                            </a:solidFill>
                            <a:latin typeface="Helvetica Neue"/>
                          </a:rPr>
                          <m:t>b</m:t>
                        </m:r>
                      </m:den>
                    </m:f>
                  </m:oMath>
                </a14:m>
                <a:r>
                  <a:rPr lang="ru-RU" sz="3200" b="1" i="0" dirty="0">
                    <a:solidFill>
                      <a:srgbClr val="333333"/>
                    </a:solidFill>
                    <a:effectLst/>
                    <a:latin typeface="Helvetica Neue"/>
                  </a:rPr>
                  <a:t>+</a:t>
                </a:r>
                <a14:m>
                  <m:oMath xmlns:m="http://schemas.openxmlformats.org/officeDocument/2006/math">
                    <m:f>
                      <m:fPr>
                        <m:ctrlPr>
                          <a:rPr lang="ru-RU" sz="3200" b="1" i="1" smtClean="0">
                            <a:solidFill>
                              <a:srgbClr val="333333"/>
                            </a:solidFill>
                            <a:effectLst/>
                            <a:latin typeface="Cambria Math" panose="02040503050406030204" pitchFamily="18" charset="0"/>
                          </a:rPr>
                        </m:ctrlPr>
                      </m:fPr>
                      <m:num>
                        <m:r>
                          <m:rPr>
                            <m:nor/>
                          </m:rPr>
                          <a:rPr lang="ru-RU" sz="3200" b="1" dirty="0">
                            <a:solidFill>
                              <a:srgbClr val="333333"/>
                            </a:solidFill>
                            <a:latin typeface="Helvetica Neue"/>
                          </a:rPr>
                          <m:t>1</m:t>
                        </m:r>
                      </m:num>
                      <m:den>
                        <m:r>
                          <m:rPr>
                            <m:nor/>
                          </m:rPr>
                          <a:rPr lang="ru-RU" sz="3200" b="1" dirty="0">
                            <a:solidFill>
                              <a:srgbClr val="333333"/>
                            </a:solidFill>
                            <a:latin typeface="Helvetica Neue"/>
                          </a:rPr>
                          <m:t>2</m:t>
                        </m:r>
                      </m:den>
                    </m:f>
                  </m:oMath>
                </a14:m>
                <a:r>
                  <a:rPr lang="ru-RU" sz="3200" b="1" i="0" dirty="0">
                    <a:solidFill>
                      <a:srgbClr val="333333"/>
                    </a:solidFill>
                    <a:effectLst/>
                    <a:latin typeface="Helvetica Neue"/>
                  </a:rPr>
                  <a:t>)</a:t>
                </a:r>
                <a:r>
                  <a:rPr lang="en-US" b="1" dirty="0">
                    <a:solidFill>
                      <a:srgbClr val="333333"/>
                    </a:solidFill>
                    <a:latin typeface="Helvetica Neue"/>
                  </a:rPr>
                  <a:t>=</a:t>
                </a:r>
                <a14:m>
                  <m:oMath xmlns:m="http://schemas.openxmlformats.org/officeDocument/2006/math">
                    <m:f>
                      <m:fPr>
                        <m:ctrlPr>
                          <a:rPr lang="en-US" b="1" i="1" smtClean="0">
                            <a:solidFill>
                              <a:srgbClr val="333333"/>
                            </a:solidFill>
                            <a:latin typeface="Cambria Math" panose="02040503050406030204" pitchFamily="18" charset="0"/>
                          </a:rPr>
                        </m:ctrlPr>
                      </m:fPr>
                      <m:num>
                        <m:r>
                          <a:rPr lang="en-US" b="1" i="1" smtClean="0">
                            <a:solidFill>
                              <a:srgbClr val="333333"/>
                            </a:solidFill>
                            <a:latin typeface="Cambria Math" panose="02040503050406030204" pitchFamily="18" charset="0"/>
                          </a:rPr>
                          <m:t>𝒙</m:t>
                        </m:r>
                        <m:r>
                          <a:rPr lang="en-US" b="1" i="1" smtClean="0">
                            <a:solidFill>
                              <a:srgbClr val="333333"/>
                            </a:solidFill>
                            <a:latin typeface="Cambria Math" panose="02040503050406030204" pitchFamily="18" charset="0"/>
                          </a:rPr>
                          <m:t>+</m:t>
                        </m:r>
                        <m:r>
                          <a:rPr lang="en-US" b="1" i="1" smtClean="0">
                            <a:solidFill>
                              <a:srgbClr val="333333"/>
                            </a:solidFill>
                            <a:latin typeface="Cambria Math" panose="02040503050406030204" pitchFamily="18" charset="0"/>
                          </a:rPr>
                          <m:t>𝒚</m:t>
                        </m:r>
                      </m:num>
                      <m:den>
                        <m:r>
                          <a:rPr lang="en-US" b="1" i="1" smtClean="0">
                            <a:solidFill>
                              <a:srgbClr val="333333"/>
                            </a:solidFill>
                            <a:latin typeface="Cambria Math" panose="02040503050406030204" pitchFamily="18" charset="0"/>
                          </a:rPr>
                          <m:t>𝟐</m:t>
                        </m:r>
                        <m:r>
                          <a:rPr lang="en-US" b="1" i="1" smtClean="0">
                            <a:solidFill>
                              <a:srgbClr val="333333"/>
                            </a:solidFill>
                            <a:latin typeface="Cambria Math" panose="02040503050406030204" pitchFamily="18" charset="0"/>
                          </a:rPr>
                          <m:t>𝒛</m:t>
                        </m:r>
                      </m:den>
                    </m:f>
                  </m:oMath>
                </a14:m>
                <a:endParaRPr lang="en-US" dirty="0"/>
              </a:p>
              <a:p>
                <a:r>
                  <a:rPr lang="ru-RU" dirty="0"/>
                  <a:t>Неравенство Коши</a:t>
                </a:r>
                <a:endParaRPr lang="ru-KZ" dirty="0"/>
              </a:p>
            </p:txBody>
          </p:sp>
        </mc:Choice>
        <mc:Fallback xmlns="">
          <p:sp>
            <p:nvSpPr>
              <p:cNvPr id="3" name="Объект 2">
                <a:extLst>
                  <a:ext uri="{FF2B5EF4-FFF2-40B4-BE49-F238E27FC236}">
                    <a16:creationId xmlns:a16="http://schemas.microsoft.com/office/drawing/2014/main" id="{727801E8-B3FD-E240-6721-737FB404E954}"/>
                  </a:ext>
                </a:extLst>
              </p:cNvPr>
              <p:cNvSpPr>
                <a:spLocks noGrp="1" noRot="1" noChangeAspect="1" noMove="1" noResize="1" noEditPoints="1" noAdjustHandles="1" noChangeArrowheads="1" noChangeShapeType="1" noTextEdit="1"/>
              </p:cNvSpPr>
              <p:nvPr>
                <p:ph idx="1"/>
              </p:nvPr>
            </p:nvSpPr>
            <p:spPr>
              <a:xfrm>
                <a:off x="479685" y="1628800"/>
                <a:ext cx="8229600" cy="4525963"/>
              </a:xfrm>
              <a:blipFill>
                <a:blip r:embed="rId3"/>
                <a:stretch>
                  <a:fillRect l="-1704" t="-1750"/>
                </a:stretch>
              </a:blipFill>
            </p:spPr>
            <p:txBody>
              <a:bodyPr/>
              <a:lstStyle/>
              <a:p>
                <a:r>
                  <a:rPr lang="ru-KZ">
                    <a:noFill/>
                  </a:rPr>
                  <a:t> </a:t>
                </a:r>
              </a:p>
            </p:txBody>
          </p:sp>
        </mc:Fallback>
      </mc:AlternateContent>
    </p:spTree>
    <p:extLst>
      <p:ext uri="{BB962C8B-B14F-4D97-AF65-F5344CB8AC3E}">
        <p14:creationId xmlns:p14="http://schemas.microsoft.com/office/powerpoint/2010/main" val="704652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b="1" dirty="0">
                <a:solidFill>
                  <a:srgbClr val="333333"/>
                </a:solidFill>
                <a:latin typeface="Helvetica Neue"/>
              </a:rPr>
              <a:t>Четырёхугольник </a:t>
            </a:r>
            <a:r>
              <a:rPr lang="en-US" sz="1800" b="1" dirty="0">
                <a:solidFill>
                  <a:srgbClr val="333333"/>
                </a:solidFill>
                <a:latin typeface="Helvetica Neue"/>
              </a:rPr>
              <a:t>ABCD </a:t>
            </a:r>
            <a:r>
              <a:rPr lang="ru-RU" sz="1800" b="1" dirty="0">
                <a:solidFill>
                  <a:srgbClr val="333333"/>
                </a:solidFill>
                <a:latin typeface="Helvetica Neue"/>
              </a:rPr>
              <a:t>вписан в окружность. </a:t>
            </a:r>
            <a:r>
              <a:rPr lang="ru-RU" sz="1600" b="1" dirty="0">
                <a:solidFill>
                  <a:srgbClr val="333333"/>
                </a:solidFill>
                <a:latin typeface="Helvetica Neue"/>
              </a:rPr>
              <a:t>Диагонали </a:t>
            </a:r>
            <a:r>
              <a:rPr lang="en-US" sz="1600" b="1" dirty="0">
                <a:solidFill>
                  <a:srgbClr val="333333"/>
                </a:solidFill>
                <a:latin typeface="Helvetica Neue"/>
              </a:rPr>
              <a:t>AC </a:t>
            </a:r>
            <a:r>
              <a:rPr lang="ru-RU" sz="1600" b="1" dirty="0">
                <a:solidFill>
                  <a:srgbClr val="333333"/>
                </a:solidFill>
                <a:latin typeface="Helvetica Neue"/>
              </a:rPr>
              <a:t>и </a:t>
            </a:r>
            <a:r>
              <a:rPr lang="en-US" sz="1600" b="1" dirty="0">
                <a:solidFill>
                  <a:srgbClr val="333333"/>
                </a:solidFill>
                <a:latin typeface="Helvetica Neue"/>
              </a:rPr>
              <a:t>BD </a:t>
            </a:r>
            <a:r>
              <a:rPr lang="ru-RU" sz="1600" b="1" dirty="0">
                <a:solidFill>
                  <a:srgbClr val="333333"/>
                </a:solidFill>
                <a:latin typeface="Helvetica Neue"/>
              </a:rPr>
              <a:t>взаимно перпендикулярны и пересекаются в точке </a:t>
            </a:r>
            <a:r>
              <a:rPr lang="en-US" sz="1600" b="1" dirty="0">
                <a:solidFill>
                  <a:srgbClr val="333333"/>
                </a:solidFill>
                <a:latin typeface="Helvetica Neue"/>
              </a:rPr>
              <a:t>O. </a:t>
            </a:r>
            <a:r>
              <a:rPr lang="ru-RU" sz="1600" b="1" dirty="0">
                <a:solidFill>
                  <a:srgbClr val="333333"/>
                </a:solidFill>
                <a:latin typeface="Helvetica Neue"/>
              </a:rPr>
              <a:t>Из точки </a:t>
            </a:r>
            <a:r>
              <a:rPr lang="en-US" sz="1600" b="1" dirty="0">
                <a:solidFill>
                  <a:srgbClr val="333333"/>
                </a:solidFill>
                <a:latin typeface="Helvetica Neue"/>
              </a:rPr>
              <a:t>O </a:t>
            </a:r>
            <a:r>
              <a:rPr lang="ru-RU" sz="1600" b="1" dirty="0">
                <a:solidFill>
                  <a:srgbClr val="333333"/>
                </a:solidFill>
                <a:latin typeface="Helvetica Neue"/>
              </a:rPr>
              <a:t>опустили перпендикуляр </a:t>
            </a:r>
            <a:r>
              <a:rPr lang="en-US" sz="1600" b="1" dirty="0">
                <a:solidFill>
                  <a:srgbClr val="333333"/>
                </a:solidFill>
                <a:latin typeface="Helvetica Neue"/>
              </a:rPr>
              <a:t>OP </a:t>
            </a:r>
            <a:r>
              <a:rPr lang="ru-RU" sz="1600" b="1" dirty="0">
                <a:solidFill>
                  <a:srgbClr val="333333"/>
                </a:solidFill>
                <a:latin typeface="Helvetica Neue"/>
              </a:rPr>
              <a:t>на сторону </a:t>
            </a:r>
            <a:r>
              <a:rPr lang="en-US" sz="1600" b="1" dirty="0">
                <a:solidFill>
                  <a:srgbClr val="333333"/>
                </a:solidFill>
                <a:latin typeface="Helvetica Neue"/>
              </a:rPr>
              <a:t>AB. </a:t>
            </a:r>
            <a:r>
              <a:rPr lang="ru-RU" sz="1600" b="1" dirty="0">
                <a:solidFill>
                  <a:srgbClr val="333333"/>
                </a:solidFill>
                <a:latin typeface="Helvetica Neue"/>
              </a:rPr>
              <a:t>Прямая </a:t>
            </a:r>
            <a:r>
              <a:rPr lang="en-US" sz="1600" b="1" dirty="0">
                <a:solidFill>
                  <a:srgbClr val="333333"/>
                </a:solidFill>
                <a:latin typeface="Helvetica Neue"/>
              </a:rPr>
              <a:t>OP </a:t>
            </a:r>
            <a:r>
              <a:rPr lang="ru-RU" sz="1600" b="1" dirty="0">
                <a:solidFill>
                  <a:srgbClr val="333333"/>
                </a:solidFill>
                <a:latin typeface="Helvetica Neue"/>
              </a:rPr>
              <a:t>пересекает сторону </a:t>
            </a:r>
            <a:r>
              <a:rPr lang="en-US" sz="1600" b="1" dirty="0">
                <a:solidFill>
                  <a:srgbClr val="333333"/>
                </a:solidFill>
                <a:latin typeface="Helvetica Neue"/>
              </a:rPr>
              <a:t>CD </a:t>
            </a:r>
            <a:r>
              <a:rPr lang="ru-RU" sz="1600" b="1" dirty="0">
                <a:solidFill>
                  <a:srgbClr val="333333"/>
                </a:solidFill>
                <a:latin typeface="Helvetica Neue"/>
              </a:rPr>
              <a:t>в точке </a:t>
            </a:r>
            <a:r>
              <a:rPr lang="en-US" sz="1600" b="1" dirty="0">
                <a:solidFill>
                  <a:srgbClr val="333333"/>
                </a:solidFill>
                <a:latin typeface="Helvetica Neue"/>
              </a:rPr>
              <a:t>Q. </a:t>
            </a:r>
            <a:r>
              <a:rPr lang="ru-RU" sz="1600" b="1" dirty="0">
                <a:solidFill>
                  <a:srgbClr val="333333"/>
                </a:solidFill>
                <a:latin typeface="Helvetica Neue"/>
              </a:rPr>
              <a:t>Найдите </a:t>
            </a:r>
            <a:r>
              <a:rPr lang="en-US" sz="1600" b="1" dirty="0">
                <a:solidFill>
                  <a:srgbClr val="333333"/>
                </a:solidFill>
                <a:latin typeface="Helvetica Neue"/>
              </a:rPr>
              <a:t>OQ, </a:t>
            </a:r>
            <a:r>
              <a:rPr lang="ru-RU" sz="1600" b="1" dirty="0">
                <a:solidFill>
                  <a:srgbClr val="333333"/>
                </a:solidFill>
                <a:latin typeface="Helvetica Neue"/>
              </a:rPr>
              <a:t>если </a:t>
            </a:r>
            <a:r>
              <a:rPr lang="en-US" sz="1600" b="1" dirty="0">
                <a:solidFill>
                  <a:srgbClr val="333333"/>
                </a:solidFill>
                <a:latin typeface="Helvetica Neue"/>
              </a:rPr>
              <a:t>AD=2, AB=1 </a:t>
            </a:r>
            <a:r>
              <a:rPr lang="ru-RU" sz="1600" b="1" dirty="0">
                <a:solidFill>
                  <a:srgbClr val="333333"/>
                </a:solidFill>
                <a:latin typeface="Helvetica Neue"/>
              </a:rPr>
              <a:t>и ∠</a:t>
            </a:r>
            <a:r>
              <a:rPr lang="en-US" sz="1600" b="1" dirty="0">
                <a:solidFill>
                  <a:srgbClr val="333333"/>
                </a:solidFill>
                <a:latin typeface="Helvetica Neue"/>
              </a:rPr>
              <a:t>CDB=30∘.</a:t>
            </a:r>
            <a:r>
              <a:rPr lang="en-US" sz="1600" b="1" dirty="0"/>
              <a:t/>
            </a:r>
            <a:br>
              <a:rPr lang="en-US" sz="1600" b="1" dirty="0"/>
            </a:br>
            <a:endParaRPr lang="ru-RU" sz="1600" b="1" dirty="0"/>
          </a:p>
        </p:txBody>
      </p:sp>
      <p:sp>
        <p:nvSpPr>
          <p:cNvPr id="3" name="Объект 2"/>
          <p:cNvSpPr>
            <a:spLocks noGrp="1"/>
          </p:cNvSpPr>
          <p:nvPr>
            <p:ph idx="1"/>
          </p:nvPr>
        </p:nvSpPr>
        <p:spPr/>
        <p:txBody>
          <a:bodyPr>
            <a:normAutofit/>
          </a:bodyPr>
          <a:lstStyle/>
          <a:p>
            <a:pPr marL="0" indent="0">
              <a:buNone/>
            </a:pPr>
            <a:r>
              <a:rPr lang="en-US" sz="3600" dirty="0"/>
              <a:t/>
            </a:r>
            <a:br>
              <a:rPr lang="en-US" sz="3600" dirty="0"/>
            </a:br>
            <a:endParaRPr lang="ru-RU" sz="36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417638"/>
            <a:ext cx="4286250" cy="430530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Рукописный ввод 4"/>
              <p14:cNvContentPartPr/>
              <p14:nvPr/>
            </p14:nvContentPartPr>
            <p14:xfrm>
              <a:off x="2366640" y="2928960"/>
              <a:ext cx="205560" cy="196920"/>
            </p14:xfrm>
          </p:contentPart>
        </mc:Choice>
        <mc:Fallback xmlns="">
          <p:pic>
            <p:nvPicPr>
              <p:cNvPr id="5" name="Рукописный ввод 4"/>
              <p:cNvPicPr/>
              <p:nvPr/>
            </p:nvPicPr>
            <p:blipFill>
              <a:blip r:embed="rId4"/>
              <a:stretch>
                <a:fillRect/>
              </a:stretch>
            </p:blipFill>
            <p:spPr>
              <a:xfrm>
                <a:off x="2357280" y="2919600"/>
                <a:ext cx="224280" cy="215640"/>
              </a:xfrm>
              <a:prstGeom prst="rect">
                <a:avLst/>
              </a:prstGeom>
            </p:spPr>
          </p:pic>
        </mc:Fallback>
      </mc:AlternateContent>
    </p:spTree>
    <p:extLst>
      <p:ext uri="{BB962C8B-B14F-4D97-AF65-F5344CB8AC3E}">
        <p14:creationId xmlns:p14="http://schemas.microsoft.com/office/powerpoint/2010/main" val="15318430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a:extLst>
                  <a:ext uri="{FF2B5EF4-FFF2-40B4-BE49-F238E27FC236}">
                    <a16:creationId xmlns:a16="http://schemas.microsoft.com/office/drawing/2014/main" id="{CC1BF9F3-DC58-2BF5-2FAA-ABD32DFB1CD6}"/>
                  </a:ext>
                </a:extLst>
              </p:cNvPr>
              <p:cNvSpPr>
                <a:spLocks noGrp="1"/>
              </p:cNvSpPr>
              <p:nvPr>
                <p:ph type="title"/>
              </p:nvPr>
            </p:nvSpPr>
            <p:spPr/>
            <p:txBody>
              <a:bodyPr>
                <a:normAutofit fontScale="90000"/>
              </a:bodyPr>
              <a:lstStyle/>
              <a:p>
                <a:r>
                  <a:rPr lang="ru-RU" sz="2000" b="1" i="0" dirty="0">
                    <a:solidFill>
                      <a:srgbClr val="333333"/>
                    </a:solidFill>
                    <a:effectLst/>
                    <a:latin typeface="Helvetica Neue"/>
                  </a:rPr>
                  <a:t>Сумма положительных действительных чисел x, y и z равна 1. Докажите неравенство:</a:t>
                </a:r>
                <a14:m>
                  <m:oMath xmlns:m="http://schemas.openxmlformats.org/officeDocument/2006/math">
                    <m:rad>
                      <m:radPr>
                        <m:degHide m:val="on"/>
                        <m:ctrlPr>
                          <a:rPr lang="ru-RU" sz="2000" b="1" i="1" smtClean="0">
                            <a:solidFill>
                              <a:srgbClr val="333333"/>
                            </a:solidFill>
                            <a:effectLst/>
                            <a:latin typeface="Cambria Math" panose="02040503050406030204" pitchFamily="18" charset="0"/>
                          </a:rPr>
                        </m:ctrlPr>
                      </m:radPr>
                      <m:deg/>
                      <m:e>
                        <m:r>
                          <m:rPr>
                            <m:nor/>
                          </m:rPr>
                          <a:rPr lang="ru-RU" sz="2000" b="1" dirty="0">
                            <a:solidFill>
                              <a:srgbClr val="333333"/>
                            </a:solidFill>
                            <a:latin typeface="Helvetica Neue"/>
                          </a:rPr>
                          <m:t>xy</m:t>
                        </m:r>
                        <m:r>
                          <m:rPr>
                            <m:nor/>
                          </m:rPr>
                          <a:rPr lang="ru-RU" sz="2000" b="1" dirty="0">
                            <a:solidFill>
                              <a:srgbClr val="333333"/>
                            </a:solidFill>
                            <a:latin typeface="Helvetica Neue"/>
                          </a:rPr>
                          <m:t>+</m:t>
                        </m:r>
                        <m:r>
                          <m:rPr>
                            <m:nor/>
                          </m:rPr>
                          <a:rPr lang="ru-RU" sz="2000" b="1" dirty="0">
                            <a:solidFill>
                              <a:srgbClr val="333333"/>
                            </a:solidFill>
                            <a:latin typeface="Helvetica Neue"/>
                          </a:rPr>
                          <m:t>z</m:t>
                        </m:r>
                      </m:e>
                    </m:rad>
                    <m:r>
                      <a:rPr lang="ru-RU" sz="2000" b="1" i="1" smtClean="0">
                        <a:solidFill>
                          <a:srgbClr val="333333"/>
                        </a:solidFill>
                        <a:effectLst/>
                        <a:latin typeface="Cambria Math" panose="02040503050406030204" pitchFamily="18" charset="0"/>
                      </a:rPr>
                      <m:t>+</m:t>
                    </m:r>
                    <m:rad>
                      <m:radPr>
                        <m:degHide m:val="on"/>
                        <m:ctrlPr>
                          <a:rPr lang="ru-RU" sz="2000" b="1" i="1" smtClean="0">
                            <a:solidFill>
                              <a:srgbClr val="333333"/>
                            </a:solidFill>
                            <a:effectLst/>
                            <a:latin typeface="Cambria Math" panose="02040503050406030204" pitchFamily="18" charset="0"/>
                          </a:rPr>
                        </m:ctrlPr>
                      </m:radPr>
                      <m:deg/>
                      <m:e>
                        <m:r>
                          <m:rPr>
                            <m:nor/>
                          </m:rPr>
                          <a:rPr lang="ru-RU" sz="2000" b="1" dirty="0">
                            <a:solidFill>
                              <a:srgbClr val="333333"/>
                            </a:solidFill>
                            <a:latin typeface="Helvetica Neue"/>
                          </a:rPr>
                          <m:t>yz</m:t>
                        </m:r>
                        <m:r>
                          <m:rPr>
                            <m:nor/>
                          </m:rPr>
                          <a:rPr lang="ru-RU" sz="2000" b="1" dirty="0">
                            <a:solidFill>
                              <a:srgbClr val="333333"/>
                            </a:solidFill>
                            <a:latin typeface="Helvetica Neue"/>
                          </a:rPr>
                          <m:t>+</m:t>
                        </m:r>
                        <m:r>
                          <m:rPr>
                            <m:nor/>
                          </m:rPr>
                          <a:rPr lang="ru-RU" sz="2000" b="1" dirty="0">
                            <a:solidFill>
                              <a:srgbClr val="333333"/>
                            </a:solidFill>
                            <a:latin typeface="Helvetica Neue"/>
                          </a:rPr>
                          <m:t>x</m:t>
                        </m:r>
                      </m:e>
                    </m:rad>
                    <m:r>
                      <a:rPr lang="ru-RU" sz="2000" b="1" i="1" smtClean="0">
                        <a:solidFill>
                          <a:srgbClr val="333333"/>
                        </a:solidFill>
                        <a:effectLst/>
                        <a:latin typeface="Cambria Math" panose="02040503050406030204" pitchFamily="18" charset="0"/>
                      </a:rPr>
                      <m:t>+</m:t>
                    </m:r>
                    <m:rad>
                      <m:radPr>
                        <m:degHide m:val="on"/>
                        <m:ctrlPr>
                          <a:rPr lang="ru-RU" sz="2000" b="1" i="1" smtClean="0">
                            <a:solidFill>
                              <a:srgbClr val="333333"/>
                            </a:solidFill>
                            <a:effectLst/>
                            <a:latin typeface="Cambria Math" panose="02040503050406030204" pitchFamily="18" charset="0"/>
                          </a:rPr>
                        </m:ctrlPr>
                      </m:radPr>
                      <m:deg/>
                      <m:e>
                        <m:r>
                          <m:rPr>
                            <m:nor/>
                          </m:rPr>
                          <a:rPr lang="ru-RU" sz="2000" b="1" dirty="0">
                            <a:solidFill>
                              <a:srgbClr val="333333"/>
                            </a:solidFill>
                            <a:latin typeface="Helvetica Neue"/>
                          </a:rPr>
                          <m:t>zx</m:t>
                        </m:r>
                        <m:r>
                          <m:rPr>
                            <m:nor/>
                          </m:rPr>
                          <a:rPr lang="ru-RU" sz="2000" b="1" dirty="0">
                            <a:solidFill>
                              <a:srgbClr val="333333"/>
                            </a:solidFill>
                            <a:latin typeface="Helvetica Neue"/>
                          </a:rPr>
                          <m:t>+</m:t>
                        </m:r>
                        <m:r>
                          <m:rPr>
                            <m:nor/>
                          </m:rPr>
                          <a:rPr lang="ru-RU" sz="2000" b="1" dirty="0">
                            <a:solidFill>
                              <a:srgbClr val="333333"/>
                            </a:solidFill>
                            <a:latin typeface="Helvetica Neue"/>
                          </a:rPr>
                          <m:t>y</m:t>
                        </m:r>
                      </m:e>
                    </m:rad>
                  </m:oMath>
                </a14:m>
                <a:r>
                  <a:rPr lang="ru-RU" sz="2000" b="1" i="0" dirty="0">
                    <a:solidFill>
                      <a:srgbClr val="333333"/>
                    </a:solidFill>
                    <a:effectLst/>
                    <a:latin typeface="Helvetica Neue"/>
                  </a:rPr>
                  <a:t>≤</a:t>
                </a:r>
                <a14:m>
                  <m:oMath xmlns:m="http://schemas.openxmlformats.org/officeDocument/2006/math">
                    <m:f>
                      <m:fPr>
                        <m:ctrlPr>
                          <a:rPr lang="ru-RU" sz="2000" b="1" i="1" dirty="0" smtClean="0">
                            <a:solidFill>
                              <a:srgbClr val="333333"/>
                            </a:solidFill>
                            <a:effectLst/>
                            <a:latin typeface="Cambria Math" panose="02040503050406030204" pitchFamily="18" charset="0"/>
                          </a:rPr>
                        </m:ctrlPr>
                      </m:fPr>
                      <m:num>
                        <m:r>
                          <m:rPr>
                            <m:nor/>
                          </m:rPr>
                          <a:rPr lang="ru-RU" sz="2000" b="1" dirty="0">
                            <a:solidFill>
                              <a:srgbClr val="333333"/>
                            </a:solidFill>
                            <a:latin typeface="Helvetica Neue"/>
                          </a:rPr>
                          <m:t>xy</m:t>
                        </m:r>
                        <m:r>
                          <m:rPr>
                            <m:nor/>
                          </m:rPr>
                          <a:rPr lang="ru-RU" sz="2000" b="1" dirty="0">
                            <a:solidFill>
                              <a:srgbClr val="333333"/>
                            </a:solidFill>
                            <a:latin typeface="Helvetica Neue"/>
                          </a:rPr>
                          <m:t>+</m:t>
                        </m:r>
                        <m:r>
                          <m:rPr>
                            <m:nor/>
                          </m:rPr>
                          <a:rPr lang="ru-RU" sz="2000" b="1" dirty="0">
                            <a:solidFill>
                              <a:srgbClr val="333333"/>
                            </a:solidFill>
                            <a:latin typeface="Helvetica Neue"/>
                          </a:rPr>
                          <m:t>z</m:t>
                        </m:r>
                      </m:num>
                      <m:den>
                        <m:r>
                          <m:rPr>
                            <m:nor/>
                          </m:rPr>
                          <a:rPr lang="ru-RU" sz="2000" b="1" dirty="0">
                            <a:solidFill>
                              <a:srgbClr val="333333"/>
                            </a:solidFill>
                            <a:latin typeface="Helvetica Neue"/>
                          </a:rPr>
                          <m:t>x</m:t>
                        </m:r>
                        <m:r>
                          <m:rPr>
                            <m:nor/>
                          </m:rPr>
                          <a:rPr lang="en-US" sz="2000" b="1" i="0" dirty="0" smtClean="0">
                            <a:solidFill>
                              <a:srgbClr val="333333"/>
                            </a:solidFill>
                            <a:latin typeface="Helvetica Neue"/>
                          </a:rPr>
                          <m:t>+</m:t>
                        </m:r>
                        <m:r>
                          <m:rPr>
                            <m:nor/>
                          </m:rPr>
                          <a:rPr lang="en-US" sz="2000" b="1" i="0" dirty="0" smtClean="0">
                            <a:solidFill>
                              <a:srgbClr val="333333"/>
                            </a:solidFill>
                            <a:latin typeface="Helvetica Neue"/>
                          </a:rPr>
                          <m:t>z</m:t>
                        </m:r>
                      </m:den>
                    </m:f>
                    <m:r>
                      <a:rPr lang="ru-RU" sz="2000" b="1" i="1" dirty="0" smtClean="0">
                        <a:solidFill>
                          <a:srgbClr val="333333"/>
                        </a:solidFill>
                        <a:effectLst/>
                        <a:latin typeface="Cambria Math" panose="02040503050406030204" pitchFamily="18" charset="0"/>
                      </a:rPr>
                      <m:t>+</m:t>
                    </m:r>
                    <m:f>
                      <m:fPr>
                        <m:ctrlPr>
                          <a:rPr lang="ru-RU" sz="2000" b="1" i="1" dirty="0" smtClean="0">
                            <a:solidFill>
                              <a:srgbClr val="333333"/>
                            </a:solidFill>
                            <a:effectLst/>
                            <a:latin typeface="Cambria Math" panose="02040503050406030204" pitchFamily="18" charset="0"/>
                          </a:rPr>
                        </m:ctrlPr>
                      </m:fPr>
                      <m:num>
                        <m:r>
                          <m:rPr>
                            <m:nor/>
                          </m:rPr>
                          <a:rPr lang="ru-RU" sz="2000" b="1" dirty="0">
                            <a:solidFill>
                              <a:srgbClr val="333333"/>
                            </a:solidFill>
                            <a:latin typeface="Helvetica Neue"/>
                          </a:rPr>
                          <m:t>yz</m:t>
                        </m:r>
                        <m:r>
                          <m:rPr>
                            <m:nor/>
                          </m:rPr>
                          <a:rPr lang="ru-RU" sz="2000" b="1" dirty="0">
                            <a:solidFill>
                              <a:srgbClr val="333333"/>
                            </a:solidFill>
                            <a:latin typeface="Helvetica Neue"/>
                          </a:rPr>
                          <m:t>+</m:t>
                        </m:r>
                        <m:r>
                          <m:rPr>
                            <m:nor/>
                          </m:rPr>
                          <a:rPr lang="ru-RU" sz="2000" b="1" dirty="0">
                            <a:solidFill>
                              <a:srgbClr val="333333"/>
                            </a:solidFill>
                            <a:latin typeface="Helvetica Neue"/>
                          </a:rPr>
                          <m:t>x</m:t>
                        </m:r>
                      </m:num>
                      <m:den>
                        <m:r>
                          <m:rPr>
                            <m:nor/>
                          </m:rPr>
                          <a:rPr lang="ru-RU" sz="2000" b="1" dirty="0">
                            <a:solidFill>
                              <a:srgbClr val="333333"/>
                            </a:solidFill>
                            <a:latin typeface="Helvetica Neue"/>
                          </a:rPr>
                          <m:t>y</m:t>
                        </m:r>
                        <m:r>
                          <m:rPr>
                            <m:nor/>
                          </m:rPr>
                          <a:rPr lang="ru-RU" sz="2000" b="1" dirty="0">
                            <a:solidFill>
                              <a:srgbClr val="333333"/>
                            </a:solidFill>
                            <a:latin typeface="Helvetica Neue"/>
                          </a:rPr>
                          <m:t>+</m:t>
                        </m:r>
                        <m:r>
                          <m:rPr>
                            <m:nor/>
                          </m:rPr>
                          <a:rPr lang="ru-RU" sz="2000" b="1" dirty="0">
                            <a:solidFill>
                              <a:srgbClr val="333333"/>
                            </a:solidFill>
                            <a:latin typeface="Helvetica Neue"/>
                          </a:rPr>
                          <m:t>z</m:t>
                        </m:r>
                      </m:den>
                    </m:f>
                    <m:r>
                      <a:rPr lang="ru-RU" sz="2000" b="1" i="1" dirty="0" smtClean="0">
                        <a:solidFill>
                          <a:srgbClr val="333333"/>
                        </a:solidFill>
                        <a:effectLst/>
                        <a:latin typeface="Cambria Math" panose="02040503050406030204" pitchFamily="18" charset="0"/>
                      </a:rPr>
                      <m:t>+</m:t>
                    </m:r>
                    <m:f>
                      <m:fPr>
                        <m:ctrlPr>
                          <a:rPr lang="ru-RU" sz="2000" b="1" i="1" dirty="0" smtClean="0">
                            <a:solidFill>
                              <a:srgbClr val="333333"/>
                            </a:solidFill>
                            <a:effectLst/>
                            <a:latin typeface="Cambria Math" panose="02040503050406030204" pitchFamily="18" charset="0"/>
                          </a:rPr>
                        </m:ctrlPr>
                      </m:fPr>
                      <m:num>
                        <m:r>
                          <m:rPr>
                            <m:nor/>
                          </m:rPr>
                          <a:rPr lang="ru-RU" sz="2000" b="1" dirty="0">
                            <a:solidFill>
                              <a:srgbClr val="333333"/>
                            </a:solidFill>
                            <a:latin typeface="Helvetica Neue"/>
                          </a:rPr>
                          <m:t>zx</m:t>
                        </m:r>
                        <m:r>
                          <m:rPr>
                            <m:nor/>
                          </m:rPr>
                          <a:rPr lang="ru-RU" sz="2000" b="1" dirty="0">
                            <a:solidFill>
                              <a:srgbClr val="333333"/>
                            </a:solidFill>
                            <a:latin typeface="Helvetica Neue"/>
                          </a:rPr>
                          <m:t>+</m:t>
                        </m:r>
                        <m:r>
                          <m:rPr>
                            <m:nor/>
                          </m:rPr>
                          <a:rPr lang="ru-RU" sz="2000" b="1" dirty="0">
                            <a:solidFill>
                              <a:srgbClr val="333333"/>
                            </a:solidFill>
                            <a:latin typeface="Helvetica Neue"/>
                          </a:rPr>
                          <m:t>y</m:t>
                        </m:r>
                      </m:num>
                      <m:den>
                        <m:r>
                          <m:rPr>
                            <m:nor/>
                          </m:rPr>
                          <a:rPr lang="ru-RU" sz="2000" b="1" dirty="0">
                            <a:solidFill>
                              <a:srgbClr val="333333"/>
                            </a:solidFill>
                            <a:latin typeface="Helvetica Neue"/>
                          </a:rPr>
                          <m:t>z</m:t>
                        </m:r>
                        <m:r>
                          <m:rPr>
                            <m:nor/>
                          </m:rPr>
                          <a:rPr lang="ru-RU" sz="2000" b="1" dirty="0">
                            <a:solidFill>
                              <a:srgbClr val="333333"/>
                            </a:solidFill>
                            <a:latin typeface="Helvetica Neue"/>
                          </a:rPr>
                          <m:t>+</m:t>
                        </m:r>
                        <m:r>
                          <m:rPr>
                            <m:nor/>
                          </m:rPr>
                          <a:rPr lang="ru-RU" sz="2000" b="1" dirty="0">
                            <a:solidFill>
                              <a:srgbClr val="333333"/>
                            </a:solidFill>
                            <a:latin typeface="Helvetica Neue"/>
                          </a:rPr>
                          <m:t>x</m:t>
                        </m:r>
                      </m:den>
                    </m:f>
                  </m:oMath>
                </a14:m>
                <a:r>
                  <a:rPr lang="ru-RU" sz="2000" b="1" i="0" dirty="0">
                    <a:solidFill>
                      <a:srgbClr val="333333"/>
                    </a:solidFill>
                    <a:effectLst/>
                    <a:latin typeface="Helvetica Neue"/>
                  </a:rPr>
                  <a:t>.</a:t>
                </a:r>
                <a:endParaRPr lang="ru-KZ" dirty="0"/>
              </a:p>
            </p:txBody>
          </p:sp>
        </mc:Choice>
        <mc:Fallback xmlns="">
          <p:sp>
            <p:nvSpPr>
              <p:cNvPr id="2" name="Заголовок 1">
                <a:extLst>
                  <a:ext uri="{FF2B5EF4-FFF2-40B4-BE49-F238E27FC236}">
                    <a16:creationId xmlns:a16="http://schemas.microsoft.com/office/drawing/2014/main" id="{CC1BF9F3-DC58-2BF5-2FAA-ABD32DFB1CD6}"/>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ru-KZ">
                    <a:noFill/>
                  </a:rPr>
                  <a:t> </a:t>
                </a:r>
              </a:p>
            </p:txBody>
          </p:sp>
        </mc:Fallback>
      </mc:AlternateContent>
      <p:sp>
        <p:nvSpPr>
          <p:cNvPr id="3" name="Объект 2">
            <a:extLst>
              <a:ext uri="{FF2B5EF4-FFF2-40B4-BE49-F238E27FC236}">
                <a16:creationId xmlns:a16="http://schemas.microsoft.com/office/drawing/2014/main" id="{E054C754-1D26-BE44-661B-D0ACE7E58E66}"/>
              </a:ext>
            </a:extLst>
          </p:cNvPr>
          <p:cNvSpPr>
            <a:spLocks noGrp="1"/>
          </p:cNvSpPr>
          <p:nvPr>
            <p:ph idx="1"/>
          </p:nvPr>
        </p:nvSpPr>
        <p:spPr/>
        <p:txBody>
          <a:bodyPr/>
          <a:lstStyle/>
          <a:p>
            <a:r>
              <a:rPr lang="en-US" dirty="0" err="1"/>
              <a:t>X+y</a:t>
            </a:r>
            <a:r>
              <a:rPr lang="en-US" dirty="0"/>
              <a:t>=a,  </a:t>
            </a:r>
            <a:r>
              <a:rPr lang="en-US" dirty="0" err="1"/>
              <a:t>y+z</a:t>
            </a:r>
            <a:r>
              <a:rPr lang="en-US" dirty="0"/>
              <a:t>=b, </a:t>
            </a:r>
            <a:r>
              <a:rPr lang="en-US" dirty="0" err="1"/>
              <a:t>z+x</a:t>
            </a:r>
            <a:r>
              <a:rPr lang="en-US" dirty="0"/>
              <a:t>=c</a:t>
            </a:r>
          </a:p>
          <a:p>
            <a:r>
              <a:rPr lang="en-US" dirty="0" err="1"/>
              <a:t>Xy+z</a:t>
            </a:r>
            <a:r>
              <a:rPr lang="en-US" dirty="0"/>
              <a:t>=xy+1-x-y=(1-x)(1-y)=(</a:t>
            </a:r>
            <a:r>
              <a:rPr lang="en-US" dirty="0" err="1"/>
              <a:t>y+z</a:t>
            </a:r>
            <a:r>
              <a:rPr lang="en-US" dirty="0"/>
              <a:t>)(</a:t>
            </a:r>
            <a:r>
              <a:rPr lang="en-US" dirty="0" err="1"/>
              <a:t>x+z</a:t>
            </a:r>
            <a:r>
              <a:rPr lang="en-US" dirty="0"/>
              <a:t>)=</a:t>
            </a:r>
            <a:r>
              <a:rPr lang="en-US" dirty="0" err="1"/>
              <a:t>bc</a:t>
            </a:r>
            <a:endParaRPr lang="en-US" dirty="0"/>
          </a:p>
          <a:p>
            <a:r>
              <a:rPr lang="ru-RU" dirty="0"/>
              <a:t>Аналогично остальные</a:t>
            </a:r>
          </a:p>
          <a:p>
            <a:r>
              <a:rPr lang="ru-RU" dirty="0"/>
              <a:t>Неравенство Коши</a:t>
            </a:r>
            <a:endParaRPr lang="ru-KZ" dirty="0"/>
          </a:p>
        </p:txBody>
      </p:sp>
    </p:spTree>
    <p:extLst>
      <p:ext uri="{BB962C8B-B14F-4D97-AF65-F5344CB8AC3E}">
        <p14:creationId xmlns:p14="http://schemas.microsoft.com/office/powerpoint/2010/main" val="23408260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a:extLst>
                  <a:ext uri="{FF2B5EF4-FFF2-40B4-BE49-F238E27FC236}">
                    <a16:creationId xmlns:a16="http://schemas.microsoft.com/office/drawing/2014/main" id="{30A8D28F-793D-C76F-9621-8800FD610EF2}"/>
                  </a:ext>
                </a:extLst>
              </p:cNvPr>
              <p:cNvSpPr>
                <a:spLocks noGrp="1"/>
              </p:cNvSpPr>
              <p:nvPr>
                <p:ph type="title"/>
              </p:nvPr>
            </p:nvSpPr>
            <p:spPr/>
            <p:txBody>
              <a:bodyPr>
                <a:noAutofit/>
              </a:bodyPr>
              <a:lstStyle/>
              <a:p>
                <a:r>
                  <a:rPr lang="ru-RU" sz="2400" b="1" i="0" dirty="0">
                    <a:solidFill>
                      <a:srgbClr val="333333"/>
                    </a:solidFill>
                    <a:effectLst/>
                    <a:latin typeface="Helvetica Neue"/>
                  </a:rPr>
                  <a:t>Докажите, что существует бесконечное число натуральных значений n, для каждого из которых n! делится нацело на </a:t>
                </a:r>
                <a14:m>
                  <m:oMath xmlns:m="http://schemas.openxmlformats.org/officeDocument/2006/math">
                    <m:sSup>
                      <m:sSupPr>
                        <m:ctrlPr>
                          <a:rPr lang="ru-RU" sz="2400" b="1" i="1" smtClean="0">
                            <a:solidFill>
                              <a:srgbClr val="333333"/>
                            </a:solidFill>
                            <a:effectLst/>
                            <a:latin typeface="Cambria Math" panose="02040503050406030204" pitchFamily="18" charset="0"/>
                          </a:rPr>
                        </m:ctrlPr>
                      </m:sSupPr>
                      <m:e>
                        <m:r>
                          <m:rPr>
                            <m:nor/>
                          </m:rPr>
                          <a:rPr lang="ru-RU" sz="2400" b="1" dirty="0">
                            <a:solidFill>
                              <a:srgbClr val="333333"/>
                            </a:solidFill>
                            <a:latin typeface="Helvetica Neue"/>
                          </a:rPr>
                          <m:t>n</m:t>
                        </m:r>
                      </m:e>
                      <m:sup>
                        <m:r>
                          <a:rPr lang="ru-RU" sz="2400" b="1" i="1" smtClean="0">
                            <a:solidFill>
                              <a:srgbClr val="333333"/>
                            </a:solidFill>
                            <a:effectLst/>
                            <a:latin typeface="Cambria Math" panose="02040503050406030204" pitchFamily="18" charset="0"/>
                          </a:rPr>
                          <m:t>𝟐</m:t>
                        </m:r>
                      </m:sup>
                    </m:sSup>
                  </m:oMath>
                </a14:m>
                <a:r>
                  <a:rPr lang="ru-RU" sz="2400" b="1" i="0" dirty="0">
                    <a:solidFill>
                      <a:srgbClr val="333333"/>
                    </a:solidFill>
                    <a:effectLst/>
                    <a:latin typeface="Helvetica Neue"/>
                  </a:rPr>
                  <a:t>+1.</a:t>
                </a:r>
                <a:endParaRPr lang="ru-KZ" sz="2400" b="1" dirty="0"/>
              </a:p>
            </p:txBody>
          </p:sp>
        </mc:Choice>
        <mc:Fallback xmlns="">
          <p:sp>
            <p:nvSpPr>
              <p:cNvPr id="2" name="Заголовок 1">
                <a:extLst>
                  <a:ext uri="{FF2B5EF4-FFF2-40B4-BE49-F238E27FC236}">
                    <a16:creationId xmlns:a16="http://schemas.microsoft.com/office/drawing/2014/main" id="{30A8D28F-793D-C76F-9621-8800FD610EF2}"/>
                  </a:ext>
                </a:extLst>
              </p:cNvPr>
              <p:cNvSpPr>
                <a:spLocks noGrp="1" noRot="1" noChangeAspect="1" noMove="1" noResize="1" noEditPoints="1" noAdjustHandles="1" noChangeArrowheads="1" noChangeShapeType="1" noTextEdit="1"/>
              </p:cNvSpPr>
              <p:nvPr>
                <p:ph type="title"/>
              </p:nvPr>
            </p:nvSpPr>
            <p:spPr>
              <a:blipFill>
                <a:blip r:embed="rId2"/>
                <a:stretch>
                  <a:fillRect t="-5851" b="-14362"/>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EE3E29E9-B052-8BF3-B759-A13F51EFF540}"/>
                  </a:ext>
                </a:extLst>
              </p:cNvPr>
              <p:cNvSpPr>
                <a:spLocks noGrp="1"/>
              </p:cNvSpPr>
              <p:nvPr>
                <p:ph idx="1"/>
              </p:nvPr>
            </p:nvSpPr>
            <p:spPr/>
            <p:txBody>
              <a:bodyPr/>
              <a:lstStyle/>
              <a:p>
                <a:r>
                  <a:rPr lang="en-US" dirty="0"/>
                  <a:t>n=</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3</m:t>
                        </m:r>
                      </m:sup>
                    </m:sSup>
                    <m:r>
                      <a:rPr lang="ru-RU" b="0" i="0" smtClean="0">
                        <a:latin typeface="Cambria Math" panose="02040503050406030204" pitchFamily="18" charset="0"/>
                      </a:rPr>
                      <m:t>, при </m:t>
                    </m:r>
                    <m:r>
                      <m:rPr>
                        <m:sty m:val="p"/>
                      </m:rPr>
                      <a:rPr lang="en-US" b="0" i="0" smtClean="0">
                        <a:latin typeface="Cambria Math" panose="02040503050406030204" pitchFamily="18" charset="0"/>
                      </a:rPr>
                      <m:t>k</m:t>
                    </m:r>
                    <m:r>
                      <a:rPr lang="en-US" b="0" i="1" smtClean="0">
                        <a:latin typeface="Cambria Math" panose="02040503050406030204" pitchFamily="18" charset="0"/>
                        <a:ea typeface="Cambria Math" panose="02040503050406030204" pitchFamily="18" charset="0"/>
                      </a:rPr>
                      <m:t>&gt;2</m:t>
                    </m:r>
                  </m:oMath>
                </a14:m>
                <a:endParaRPr lang="ru-KZ" dirty="0"/>
              </a:p>
            </p:txBody>
          </p:sp>
        </mc:Choice>
        <mc:Fallback xmlns="">
          <p:sp>
            <p:nvSpPr>
              <p:cNvPr id="3" name="Объект 2">
                <a:extLst>
                  <a:ext uri="{FF2B5EF4-FFF2-40B4-BE49-F238E27FC236}">
                    <a16:creationId xmlns:a16="http://schemas.microsoft.com/office/drawing/2014/main" id="{EE3E29E9-B052-8BF3-B759-A13F51EFF540}"/>
                  </a:ext>
                </a:extLst>
              </p:cNvPr>
              <p:cNvSpPr>
                <a:spLocks noGrp="1" noRot="1" noChangeAspect="1" noMove="1" noResize="1" noEditPoints="1" noAdjustHandles="1" noChangeArrowheads="1" noChangeShapeType="1" noTextEdit="1"/>
              </p:cNvSpPr>
              <p:nvPr>
                <p:ph idx="1"/>
              </p:nvPr>
            </p:nvSpPr>
            <p:spPr>
              <a:blipFill>
                <a:blip r:embed="rId3"/>
                <a:stretch>
                  <a:fillRect l="-1704" t="-1617"/>
                </a:stretch>
              </a:blipFill>
            </p:spPr>
            <p:txBody>
              <a:bodyPr/>
              <a:lstStyle/>
              <a:p>
                <a:r>
                  <a:rPr lang="ru-KZ">
                    <a:noFill/>
                  </a:rPr>
                  <a:t> </a:t>
                </a:r>
              </a:p>
            </p:txBody>
          </p:sp>
        </mc:Fallback>
      </mc:AlternateContent>
    </p:spTree>
    <p:extLst>
      <p:ext uri="{BB962C8B-B14F-4D97-AF65-F5344CB8AC3E}">
        <p14:creationId xmlns:p14="http://schemas.microsoft.com/office/powerpoint/2010/main" val="932950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274638"/>
            <a:ext cx="6192688" cy="6220211"/>
          </a:xfrm>
        </p:spPr>
      </p:pic>
    </p:spTree>
    <p:extLst>
      <p:ext uri="{BB962C8B-B14F-4D97-AF65-F5344CB8AC3E}">
        <p14:creationId xmlns:p14="http://schemas.microsoft.com/office/powerpoint/2010/main" val="1150681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10146"/>
          </a:xfrm>
        </p:spPr>
        <p:txBody>
          <a:bodyPr>
            <a:noAutofit/>
          </a:bodyPr>
          <a:lstStyle/>
          <a:p>
            <a:r>
              <a:rPr lang="ru-RU" sz="1600" b="1" dirty="0">
                <a:solidFill>
                  <a:srgbClr val="333333"/>
                </a:solidFill>
                <a:latin typeface="Helvetica Neue"/>
              </a:rPr>
              <a:t>Пусть </a:t>
            </a:r>
            <a:r>
              <a:rPr lang="en-US" sz="1600" b="1" dirty="0">
                <a:solidFill>
                  <a:srgbClr val="333333"/>
                </a:solidFill>
                <a:latin typeface="Helvetica Neue"/>
              </a:rPr>
              <a:t>O — </a:t>
            </a:r>
            <a:r>
              <a:rPr lang="ru-RU" sz="1600" b="1" dirty="0">
                <a:solidFill>
                  <a:srgbClr val="333333"/>
                </a:solidFill>
                <a:latin typeface="Helvetica Neue"/>
              </a:rPr>
              <a:t>центр вневписанной окружности </a:t>
            </a:r>
            <a:r>
              <a:rPr lang="el-GR" sz="1600" b="1" dirty="0">
                <a:solidFill>
                  <a:srgbClr val="333333"/>
                </a:solidFill>
                <a:latin typeface="Helvetica Neue"/>
              </a:rPr>
              <a:t>ω </a:t>
            </a:r>
            <a:r>
              <a:rPr lang="ru-RU" sz="1600" b="1" dirty="0">
                <a:solidFill>
                  <a:srgbClr val="333333"/>
                </a:solidFill>
                <a:latin typeface="Helvetica Neue"/>
              </a:rPr>
              <a:t>треугольника </a:t>
            </a:r>
            <a:r>
              <a:rPr lang="en-US" sz="1600" b="1" dirty="0">
                <a:solidFill>
                  <a:srgbClr val="333333"/>
                </a:solidFill>
                <a:latin typeface="Helvetica Neue"/>
              </a:rPr>
              <a:t>ABC (AB≠AC). </a:t>
            </a:r>
            <a:r>
              <a:rPr lang="ru-RU" sz="1600" b="1" dirty="0">
                <a:solidFill>
                  <a:srgbClr val="333333"/>
                </a:solidFill>
                <a:latin typeface="Helvetica Neue"/>
              </a:rPr>
              <a:t>Окружность </a:t>
            </a:r>
            <a:r>
              <a:rPr lang="el-GR" sz="1600" b="1" dirty="0">
                <a:solidFill>
                  <a:srgbClr val="333333"/>
                </a:solidFill>
                <a:latin typeface="Helvetica Neue"/>
              </a:rPr>
              <a:t>ω </a:t>
            </a:r>
            <a:r>
              <a:rPr lang="ru-RU" sz="1600" b="1" dirty="0">
                <a:solidFill>
                  <a:srgbClr val="333333"/>
                </a:solidFill>
                <a:latin typeface="Helvetica Neue"/>
              </a:rPr>
              <a:t>касается стороны </a:t>
            </a:r>
            <a:r>
              <a:rPr lang="en-US" sz="1600" b="1" dirty="0">
                <a:solidFill>
                  <a:srgbClr val="333333"/>
                </a:solidFill>
                <a:latin typeface="Helvetica Neue"/>
              </a:rPr>
              <a:t>BC </a:t>
            </a:r>
            <a:r>
              <a:rPr lang="ru-RU" sz="1600" b="1" dirty="0">
                <a:solidFill>
                  <a:srgbClr val="333333"/>
                </a:solidFill>
                <a:latin typeface="Helvetica Neue"/>
              </a:rPr>
              <a:t>в точке </a:t>
            </a:r>
            <a:r>
              <a:rPr lang="en-US" sz="1600" b="1" dirty="0">
                <a:solidFill>
                  <a:srgbClr val="333333"/>
                </a:solidFill>
                <a:latin typeface="Helvetica Neue"/>
              </a:rPr>
              <a:t>K, </a:t>
            </a:r>
            <a:r>
              <a:rPr lang="ru-RU" sz="1600" b="1" dirty="0">
                <a:solidFill>
                  <a:srgbClr val="333333"/>
                </a:solidFill>
                <a:latin typeface="Helvetica Neue"/>
              </a:rPr>
              <a:t>а с продолжениями сторон </a:t>
            </a:r>
            <a:r>
              <a:rPr lang="en-US" sz="1600" b="1" dirty="0">
                <a:solidFill>
                  <a:srgbClr val="333333"/>
                </a:solidFill>
                <a:latin typeface="Helvetica Neue"/>
              </a:rPr>
              <a:t>AC </a:t>
            </a:r>
            <a:r>
              <a:rPr lang="ru-RU" sz="1600" b="1" dirty="0">
                <a:solidFill>
                  <a:srgbClr val="333333"/>
                </a:solidFill>
                <a:latin typeface="Helvetica Neue"/>
              </a:rPr>
              <a:t>и </a:t>
            </a:r>
            <a:r>
              <a:rPr lang="en-US" sz="1600" b="1" dirty="0">
                <a:solidFill>
                  <a:srgbClr val="333333"/>
                </a:solidFill>
                <a:latin typeface="Helvetica Neue"/>
              </a:rPr>
              <a:t>AB </a:t>
            </a:r>
            <a:r>
              <a:rPr lang="ru-RU" sz="1600" b="1" dirty="0">
                <a:solidFill>
                  <a:srgbClr val="333333"/>
                </a:solidFill>
                <a:latin typeface="Helvetica Neue"/>
              </a:rPr>
              <a:t>в точках </a:t>
            </a:r>
            <a:r>
              <a:rPr lang="en-US" sz="1600" b="1" dirty="0">
                <a:solidFill>
                  <a:srgbClr val="333333"/>
                </a:solidFill>
                <a:latin typeface="Helvetica Neue"/>
              </a:rPr>
              <a:t>M </a:t>
            </a:r>
            <a:r>
              <a:rPr lang="ru-RU" sz="1600" b="1" dirty="0">
                <a:solidFill>
                  <a:srgbClr val="333333"/>
                </a:solidFill>
                <a:latin typeface="Helvetica Neue"/>
              </a:rPr>
              <a:t>и </a:t>
            </a:r>
            <a:r>
              <a:rPr lang="en-US" sz="1600" b="1" dirty="0">
                <a:solidFill>
                  <a:srgbClr val="333333"/>
                </a:solidFill>
                <a:latin typeface="Helvetica Neue"/>
              </a:rPr>
              <a:t>P </a:t>
            </a:r>
            <a:r>
              <a:rPr lang="ru-RU" sz="1600" b="1" dirty="0">
                <a:solidFill>
                  <a:srgbClr val="333333"/>
                </a:solidFill>
                <a:latin typeface="Helvetica Neue"/>
              </a:rPr>
              <a:t>соответственно. Определим точки: </a:t>
            </a:r>
            <a:r>
              <a:rPr lang="en-US" sz="1600" b="1" dirty="0">
                <a:solidFill>
                  <a:srgbClr val="333333"/>
                </a:solidFill>
                <a:latin typeface="Helvetica Neue"/>
              </a:rPr>
              <a:t>T — </a:t>
            </a:r>
            <a:r>
              <a:rPr lang="ru-RU" sz="1600" b="1" dirty="0">
                <a:solidFill>
                  <a:srgbClr val="333333"/>
                </a:solidFill>
                <a:latin typeface="Helvetica Neue"/>
              </a:rPr>
              <a:t>точка пересечения прямых </a:t>
            </a:r>
            <a:r>
              <a:rPr lang="en-US" sz="1600" b="1" dirty="0">
                <a:solidFill>
                  <a:srgbClr val="333333"/>
                </a:solidFill>
                <a:latin typeface="Helvetica Neue"/>
              </a:rPr>
              <a:t>AO </a:t>
            </a:r>
            <a:r>
              <a:rPr lang="ru-RU" sz="1600" b="1" dirty="0">
                <a:solidFill>
                  <a:srgbClr val="333333"/>
                </a:solidFill>
                <a:latin typeface="Helvetica Neue"/>
              </a:rPr>
              <a:t>и </a:t>
            </a:r>
            <a:r>
              <a:rPr lang="en-US" sz="1600" b="1" dirty="0">
                <a:solidFill>
                  <a:srgbClr val="333333"/>
                </a:solidFill>
                <a:latin typeface="Helvetica Neue"/>
              </a:rPr>
              <a:t>PM, H — </a:t>
            </a:r>
            <a:r>
              <a:rPr lang="ru-RU" sz="1600" b="1" dirty="0">
                <a:solidFill>
                  <a:srgbClr val="333333"/>
                </a:solidFill>
                <a:latin typeface="Helvetica Neue"/>
              </a:rPr>
              <a:t>вторая точка пересечения окружности </a:t>
            </a:r>
            <a:r>
              <a:rPr lang="el-GR" sz="1600" b="1" dirty="0">
                <a:solidFill>
                  <a:srgbClr val="333333"/>
                </a:solidFill>
                <a:latin typeface="Helvetica Neue"/>
              </a:rPr>
              <a:t>ω </a:t>
            </a:r>
            <a:r>
              <a:rPr lang="ru-RU" sz="1600" b="1" dirty="0">
                <a:solidFill>
                  <a:srgbClr val="333333"/>
                </a:solidFill>
                <a:latin typeface="Helvetica Neue"/>
              </a:rPr>
              <a:t>и прямой </a:t>
            </a:r>
            <a:r>
              <a:rPr lang="en-US" sz="1600" b="1" dirty="0">
                <a:solidFill>
                  <a:srgbClr val="333333"/>
                </a:solidFill>
                <a:latin typeface="Helvetica Neue"/>
              </a:rPr>
              <a:t>AK </a:t>
            </a:r>
            <a:r>
              <a:rPr lang="ru-RU" sz="1600" b="1" dirty="0">
                <a:solidFill>
                  <a:srgbClr val="333333"/>
                </a:solidFill>
                <a:latin typeface="Helvetica Neue"/>
              </a:rPr>
              <a:t>Докажите, что точки </a:t>
            </a:r>
            <a:r>
              <a:rPr lang="en-US" sz="1600" b="1" dirty="0">
                <a:solidFill>
                  <a:srgbClr val="333333"/>
                </a:solidFill>
                <a:latin typeface="Helvetica Neue"/>
              </a:rPr>
              <a:t>K, T, O </a:t>
            </a:r>
            <a:r>
              <a:rPr lang="ru-RU" sz="1600" b="1" dirty="0">
                <a:solidFill>
                  <a:srgbClr val="333333"/>
                </a:solidFill>
                <a:latin typeface="Helvetica Neue"/>
              </a:rPr>
              <a:t>и </a:t>
            </a:r>
            <a:r>
              <a:rPr lang="en-US" sz="1600" b="1" dirty="0">
                <a:solidFill>
                  <a:srgbClr val="333333"/>
                </a:solidFill>
                <a:latin typeface="Helvetica Neue"/>
              </a:rPr>
              <a:t>H </a:t>
            </a:r>
            <a:r>
              <a:rPr lang="ru-RU" sz="1600" b="1" dirty="0">
                <a:solidFill>
                  <a:srgbClr val="333333"/>
                </a:solidFill>
                <a:latin typeface="Helvetica Neue"/>
              </a:rPr>
              <a:t>лежат на одной окружности.</a:t>
            </a:r>
            <a:endParaRPr lang="ru-RU" sz="1600" b="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9972" y="1600200"/>
            <a:ext cx="4024056" cy="4525963"/>
          </a:xfrm>
        </p:spPr>
      </p:pic>
    </p:spTree>
    <p:extLst>
      <p:ext uri="{BB962C8B-B14F-4D97-AF65-F5344CB8AC3E}">
        <p14:creationId xmlns:p14="http://schemas.microsoft.com/office/powerpoint/2010/main" val="2607740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9439" y="846138"/>
            <a:ext cx="7980993" cy="5785939"/>
          </a:xfrm>
        </p:spPr>
      </p:pic>
    </p:spTree>
    <p:extLst>
      <p:ext uri="{BB962C8B-B14F-4D97-AF65-F5344CB8AC3E}">
        <p14:creationId xmlns:p14="http://schemas.microsoft.com/office/powerpoint/2010/main" val="1947242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9438" y="404664"/>
            <a:ext cx="8573715" cy="5760640"/>
          </a:xfrm>
        </p:spPr>
      </p:pic>
    </p:spTree>
    <p:extLst>
      <p:ext uri="{BB962C8B-B14F-4D97-AF65-F5344CB8AC3E}">
        <p14:creationId xmlns:p14="http://schemas.microsoft.com/office/powerpoint/2010/main" val="200159097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TotalTime>
  <Words>326</Words>
  <Application>Microsoft Office PowerPoint</Application>
  <PresentationFormat>Экран (4:3)</PresentationFormat>
  <Paragraphs>183</Paragraphs>
  <Slides>51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51</vt:i4>
      </vt:variant>
    </vt:vector>
  </HeadingPairs>
  <TitlesOfParts>
    <vt:vector size="57" baseType="lpstr">
      <vt:lpstr>Arial</vt:lpstr>
      <vt:lpstr>Calibri</vt:lpstr>
      <vt:lpstr>Cambria Math</vt:lpstr>
      <vt:lpstr>Helvetica Neue</vt:lpstr>
      <vt:lpstr>Times New Roman</vt:lpstr>
      <vt:lpstr>Тема Office</vt:lpstr>
      <vt:lpstr>Презентация PowerPoint</vt:lpstr>
      <vt:lpstr>Треугольник ABC вписан в окружность ω. Хорда AD этой окружности является биссектрисой треугольника ABC и пересекает BC в точке L. Хорда DE окружности ω перпендикулярна стороне AC и пересекает её в точке K. Найдите AK/KC, если BL/LC=1/2.</vt:lpstr>
      <vt:lpstr>Презентация PowerPoint</vt:lpstr>
      <vt:lpstr>Презентация PowerPoint</vt:lpstr>
      <vt:lpstr>Четырёхугольник ABCD вписан в окружность. Диагонали AC и BD взаимно перпендикулярны и пересекаются в точке O. Из точки O опустили перпендикуляр OP на сторону AB. Прямая OP пересекает сторону CD в точке Q. Найдите OQ, если AD=2, AB=1 и ∠CDB=30∘. </vt:lpstr>
      <vt:lpstr>Презентация PowerPoint</vt:lpstr>
      <vt:lpstr>Пусть O — центр вневписанной окружности ω треугольника ABC (AB≠AC). Окружность ω касается стороны BC в точке K, а с продолжениями сторон AC и AB в точках M и P соответственно. Определим точки: T — точка пересечения прямых AO и PM, H — вторая точка пересечения окружности ω и прямой AK Докажите, что точки K, T, O и H лежат на одной окружности.</vt:lpstr>
      <vt:lpstr>Презентация PowerPoint</vt:lpstr>
      <vt:lpstr>Презентация PowerPoint</vt:lpstr>
      <vt:lpstr>В равнобедренную трапецию ABCD (AB=CD) вписана окружность. Пусть M — точка касания окружности со стороной CD, K — точка пересечения окружности с отрезком AM, L — точка пересечения окружности с отрезком BM. Найдите величину AM/AK+BM/BL.</vt:lpstr>
      <vt:lpstr>Презентация PowerPoint</vt:lpstr>
      <vt:lpstr>Презентация PowerPoint</vt:lpstr>
      <vt:lpstr>В треугольнике ABC проведена биссектриса AD, а биссектриса внешнего угла при вершине A во второй пересекает описанную окружность треугольника ABC в точке P. Некоторая окружность, проходящая через точки A и P, во второй раз пересекает отрезки BP и CP в точках E и F соответственно. Докажите, что ∠DEP=∠DFP. </vt:lpstr>
      <vt:lpstr>Презентация PowerPoint</vt:lpstr>
      <vt:lpstr>Презентация PowerPoint</vt:lpstr>
      <vt:lpstr>Презентация PowerPoint</vt:lpstr>
      <vt:lpstr>В  равнобедренном треугольнике АВС угол В=〖100〗^0 , ВД=АС,  точка А принадлежит отрезку ВД. Найдите угол ВДС.</vt:lpstr>
      <vt:lpstr>Презентация PowerPoint</vt:lpstr>
      <vt:lpstr>Презентация PowerPoint</vt:lpstr>
      <vt:lpstr>Презентация PowerPoint</vt:lpstr>
      <vt:lpstr>2 способ</vt:lpstr>
      <vt:lpstr>3 способ</vt:lpstr>
      <vt:lpstr>Презентация PowerPoint</vt:lpstr>
      <vt:lpstr>4 способ</vt:lpstr>
      <vt:lpstr>В равнобедренном треугольнике с основанием АВ, угол при основании равен 80 градусов. На стороне АС взята точка Д так что ДС=АВ. Найдите угол АДВ.</vt:lpstr>
      <vt:lpstr>Презентация PowerPoint</vt:lpstr>
      <vt:lpstr>Презентация PowerPoint</vt:lpstr>
      <vt:lpstr>Презентация PowerPoint</vt:lpstr>
      <vt:lpstr>2 способ</vt:lpstr>
      <vt:lpstr>Презентация PowerPoint</vt:lpstr>
      <vt:lpstr>3 способ</vt:lpstr>
      <vt:lpstr>4способ</vt:lpstr>
      <vt:lpstr>В треугольнике ABC  проведена высота  AH, а точки A1, B1, C1    — середины сторон BC, AC, AB    соответственно. Пусть  K — точка, симметричная точке  B1 относительно прямой BC . Докажите, что прямая C1K делит отрезок HA1  пополам.</vt:lpstr>
      <vt:lpstr>Презентация PowerPoint</vt:lpstr>
      <vt:lpstr>Презентация PowerPoint</vt:lpstr>
      <vt:lpstr>Внутри остроугольного треугольника ABC взята точка P так, что ∠PAC=∠PBC. Пусть L и N — основания перпендикуляров, опущенных из точки P на стороны BC и AC, соответственно, D — середина AB. Докажите, что DL=DN.</vt:lpstr>
      <vt:lpstr>Презентация PowerPoint</vt:lpstr>
      <vt:lpstr>Презентация PowerPoint</vt:lpstr>
      <vt:lpstr>В левом нижнем углу шахматной доски 5×5 стоит король. За один ход он может передвинуться либо на одну клетку вправо, либо на одну клетку вверх, либо на одну клетку по диагонали — вправо и вверх. Сколькими различными путями король может пройти в правый верхний угол доски?</vt:lpstr>
      <vt:lpstr>Презентация PowerPoint</vt:lpstr>
      <vt:lpstr>Найти геометрическое место вершин парабол y="x" ^2+(2p+1)x+"p" ^"2" −1, где p — действительное число.</vt:lpstr>
      <vt:lpstr>Найдите все значения параметра p, для которых существуют ровно два целых значения x, удовлетворяющих неравенству "x" ^"2" +5√("2" )x+p&lt;0 </vt:lpstr>
      <vt:lpstr>Найдите все значения параметра p, при которых существует ровно 2002 целых x, удовлетворяющих неравенству "x" ^2−πx+p&lt;0.</vt:lpstr>
      <vt:lpstr>   Найдите значение суммы:1/(1+1^2+1^4 )+2/(1+2^2+2^4 )+….+100/(1+〖100〗^2+〖100〗^4 )  </vt:lpstr>
      <vt:lpstr>Дана доска 9×9 покрашенная в шахматном порядке (черных клеток больше). Из этой доски произвольным образом удалили 9 белых клеток. Докажите что оставшуюся часть нельзя разбить на фигурки вида   .  </vt:lpstr>
      <vt:lpstr>На столе лежит 2003 камня. Двое игроков по очереди убирают некоторое количество камней, не меньше одного, но не больше половины из оставшихся камней на каждом шагу. Проигрывает тот, после хода которого останется 1 камень. Какой из игроков, первый или второй, при правильной игре победит в данной игре?</vt:lpstr>
      <vt:lpstr> Эльфы и тролли сидят за круглым столом, всего 60 существ. Тролли всегда лгут, эльфы говорят правду, кроме случаев, когда они «ошибаются». Каждый из сидящих утверждает, что сидит между эльфом и троллем, причем ровно два эльфа «ошиблись». Сколько троллей сидит за столом?</vt:lpstr>
      <vt:lpstr>Найдите целую часть числа: 1/(√1+√2)+1/(√3+√4)+1/(√5+√6)+…..+1/(√2003+√2004)</vt:lpstr>
      <vt:lpstr>Для положительных действительных чисел a, b и c докажите неравенство:("a" /"b+c" +"1" /"2" )("b" /"c+a" +"1" /"2" )("c" /"a+b" +"1" /"2" )≥1</vt:lpstr>
      <vt:lpstr>Сумма положительных действительных чисел x, y и z равна 1. Докажите неравенство:√("xy+z" )+√("yz+x" )+√("zx+y" )≤"xy+z" /"x+z" +"yz+x" /"y+z" +"zx+y" /"z+x" .</vt:lpstr>
      <vt:lpstr>Докажите, что существует бесконечное число натуральных значений n, для каждого из которых n! делится нацело на "n" ^2+1.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42</cp:revision>
  <dcterms:created xsi:type="dcterms:W3CDTF">2022-09-28T11:05:17Z</dcterms:created>
  <dcterms:modified xsi:type="dcterms:W3CDTF">2022-10-05T05:19:31Z</dcterms:modified>
</cp:coreProperties>
</file>